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7" r:id="rId3"/>
  </p:sldMasterIdLst>
  <p:sldIdLst>
    <p:sldId id="256" r:id="rId4"/>
    <p:sldId id="258" r:id="rId5"/>
    <p:sldId id="278" r:id="rId6"/>
    <p:sldId id="259" r:id="rId7"/>
    <p:sldId id="284" r:id="rId8"/>
    <p:sldId id="285" r:id="rId9"/>
    <p:sldId id="282" r:id="rId10"/>
    <p:sldId id="260" r:id="rId11"/>
    <p:sldId id="261" r:id="rId12"/>
    <p:sldId id="262" r:id="rId13"/>
    <p:sldId id="263" r:id="rId14"/>
    <p:sldId id="264" r:id="rId15"/>
    <p:sldId id="265" r:id="rId16"/>
    <p:sldId id="266" r:id="rId17"/>
    <p:sldId id="273" r:id="rId18"/>
    <p:sldId id="267" r:id="rId19"/>
    <p:sldId id="269" r:id="rId20"/>
    <p:sldId id="276" r:id="rId21"/>
    <p:sldId id="268" r:id="rId22"/>
    <p:sldId id="274" r:id="rId23"/>
    <p:sldId id="270" r:id="rId24"/>
    <p:sldId id="271" r:id="rId25"/>
    <p:sldId id="272" r:id="rId26"/>
    <p:sldId id="275" r:id="rId27"/>
    <p:sldId id="279" r:id="rId28"/>
    <p:sldId id="280"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3186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30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44896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2040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9860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6032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611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823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4164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8170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9260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57925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9501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598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3558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09630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203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256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2803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31134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548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7104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2968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9591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0385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9463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58462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30396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32001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2662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3583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561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95495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984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3/16/2015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201306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solidFill>
                  <a:prstClr val="white">
                    <a:tint val="75000"/>
                  </a:prstClr>
                </a:solidFill>
              </a:rPr>
              <a:pPr/>
              <a:t>3/16/2015</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60499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szYkRyHRZg&amp;list=PLpiEH3_VexzFJ9V5D4ALZ72uy2qGodBS0" TargetMode="External"/><Relationship Id="rId2" Type="http://schemas.openxmlformats.org/officeDocument/2006/relationships/hyperlink" Target="https://www.youtube.com/watch?v=S5pM1fW6hNs&amp;index=9&amp;list=PLpiEH3_VexzFJ9V5D4ALZ72uy2qGodBS0"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Social_rela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EsjdLL3MrKk" TargetMode="Externa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710239"/>
            <a:ext cx="9001462" cy="2387600"/>
          </a:xfrm>
        </p:spPr>
        <p:txBody>
          <a:bodyPr/>
          <a:lstStyle/>
          <a:p>
            <a:r>
              <a:rPr lang="en-US" dirty="0" smtClean="0"/>
              <a:t>A woman needs a man like a fish needs a bike…</a:t>
            </a:r>
            <a:endParaRPr lang="en-US" dirty="0"/>
          </a:p>
        </p:txBody>
      </p:sp>
      <p:sp>
        <p:nvSpPr>
          <p:cNvPr id="3" name="Subtitle 2"/>
          <p:cNvSpPr>
            <a:spLocks noGrp="1"/>
          </p:cNvSpPr>
          <p:nvPr>
            <p:ph type="subTitle" idx="1"/>
          </p:nvPr>
        </p:nvSpPr>
        <p:spPr>
          <a:xfrm>
            <a:off x="1595269" y="3128773"/>
            <a:ext cx="9001462" cy="854052"/>
          </a:xfrm>
        </p:spPr>
        <p:txBody>
          <a:bodyPr/>
          <a:lstStyle/>
          <a:p>
            <a:r>
              <a:rPr lang="en-US" dirty="0" smtClean="0"/>
              <a:t>The Feminist Movement</a:t>
            </a:r>
            <a:endParaRPr lang="en-US" dirty="0"/>
          </a:p>
        </p:txBody>
      </p:sp>
      <p:pic>
        <p:nvPicPr>
          <p:cNvPr id="4" name="Picture 3"/>
          <p:cNvPicPr>
            <a:picLocks noChangeAspect="1"/>
          </p:cNvPicPr>
          <p:nvPr/>
        </p:nvPicPr>
        <p:blipFill>
          <a:blip r:embed="rId2"/>
          <a:stretch>
            <a:fillRect/>
          </a:stretch>
        </p:blipFill>
        <p:spPr>
          <a:xfrm>
            <a:off x="4092177" y="3982825"/>
            <a:ext cx="3741398" cy="2734099"/>
          </a:xfrm>
          <a:prstGeom prst="rect">
            <a:avLst/>
          </a:prstGeom>
        </p:spPr>
      </p:pic>
    </p:spTree>
    <p:extLst>
      <p:ext uri="{BB962C8B-B14F-4D97-AF65-F5344CB8AC3E}">
        <p14:creationId xmlns:p14="http://schemas.microsoft.com/office/powerpoint/2010/main" val="402405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1920: did the position of women change?</a:t>
            </a:r>
            <a:endParaRPr lang="en-US" dirty="0"/>
          </a:p>
        </p:txBody>
      </p:sp>
      <p:sp>
        <p:nvSpPr>
          <p:cNvPr id="3" name="Content Placeholder 2"/>
          <p:cNvSpPr>
            <a:spLocks noGrp="1"/>
          </p:cNvSpPr>
          <p:nvPr>
            <p:ph idx="1"/>
          </p:nvPr>
        </p:nvSpPr>
        <p:spPr>
          <a:xfrm>
            <a:off x="218941" y="2096064"/>
            <a:ext cx="6619741" cy="4761936"/>
          </a:xfrm>
        </p:spPr>
        <p:txBody>
          <a:bodyPr>
            <a:normAutofit/>
          </a:bodyPr>
          <a:lstStyle/>
          <a:p>
            <a:r>
              <a:rPr lang="en-US" sz="2400" dirty="0" smtClean="0"/>
              <a:t>Lynd’s Middletown study found that men viewed women as purer than men, but emotional and impractical</a:t>
            </a:r>
          </a:p>
          <a:p>
            <a:r>
              <a:rPr lang="en-US" sz="2400" dirty="0" smtClean="0"/>
              <a:t>1930s – Boom in beauty business </a:t>
            </a:r>
          </a:p>
          <a:p>
            <a:r>
              <a:rPr lang="en-US" sz="2400" dirty="0" smtClean="0"/>
              <a:t>WWII – Women were a necessary, large segment of the work force</a:t>
            </a:r>
          </a:p>
          <a:p>
            <a:r>
              <a:rPr lang="en-US" sz="2400" dirty="0" smtClean="0"/>
              <a:t>1960, 36% of women worked</a:t>
            </a:r>
          </a:p>
          <a:p>
            <a:r>
              <a:rPr lang="en-US" sz="2400" dirty="0" smtClean="0"/>
              <a:t>Median income was 1/3</a:t>
            </a:r>
            <a:r>
              <a:rPr lang="en-US" sz="2400" baseline="30000" dirty="0" smtClean="0"/>
              <a:t>rd</a:t>
            </a:r>
            <a:r>
              <a:rPr lang="en-US" sz="2400" dirty="0" smtClean="0"/>
              <a:t> of a man’s</a:t>
            </a:r>
            <a:endParaRPr lang="en-US" sz="2400" dirty="0"/>
          </a:p>
        </p:txBody>
      </p:sp>
      <p:pic>
        <p:nvPicPr>
          <p:cNvPr id="4" name="Picture 3"/>
          <p:cNvPicPr>
            <a:picLocks noChangeAspect="1"/>
          </p:cNvPicPr>
          <p:nvPr/>
        </p:nvPicPr>
        <p:blipFill>
          <a:blip r:embed="rId2"/>
          <a:stretch>
            <a:fillRect/>
          </a:stretch>
        </p:blipFill>
        <p:spPr>
          <a:xfrm>
            <a:off x="7534141" y="1510145"/>
            <a:ext cx="3986681" cy="5134362"/>
          </a:xfrm>
          <a:prstGeom prst="rect">
            <a:avLst/>
          </a:prstGeom>
        </p:spPr>
      </p:pic>
    </p:spTree>
    <p:extLst>
      <p:ext uri="{BB962C8B-B14F-4D97-AF65-F5344CB8AC3E}">
        <p14:creationId xmlns:p14="http://schemas.microsoft.com/office/powerpoint/2010/main" val="99810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1960</a:t>
            </a:r>
            <a:r>
              <a:rPr lang="en-US" dirty="0" smtClean="0"/>
              <a:t>s</a:t>
            </a:r>
            <a:endParaRPr lang="en-US" dirty="0"/>
          </a:p>
        </p:txBody>
      </p:sp>
      <p:sp>
        <p:nvSpPr>
          <p:cNvPr id="3" name="Content Placeholder 2"/>
          <p:cNvSpPr>
            <a:spLocks noGrp="1"/>
          </p:cNvSpPr>
          <p:nvPr>
            <p:ph idx="1"/>
          </p:nvPr>
        </p:nvSpPr>
        <p:spPr>
          <a:xfrm>
            <a:off x="592428" y="2096064"/>
            <a:ext cx="10675129" cy="2402474"/>
          </a:xfrm>
        </p:spPr>
        <p:txBody>
          <a:bodyPr>
            <a:normAutofit/>
          </a:bodyPr>
          <a:lstStyle/>
          <a:p>
            <a:pPr marL="0" indent="0">
              <a:buNone/>
            </a:pPr>
            <a:r>
              <a:rPr lang="en-US" dirty="0"/>
              <a:t> </a:t>
            </a:r>
            <a:r>
              <a:rPr lang="en-US" dirty="0" smtClean="0"/>
              <a:t>- </a:t>
            </a:r>
            <a:r>
              <a:rPr lang="en-US" sz="2400" dirty="0" smtClean="0"/>
              <a:t>Civil Rights activism</a:t>
            </a:r>
          </a:p>
          <a:p>
            <a:pPr marL="0" indent="0">
              <a:buNone/>
            </a:pPr>
            <a:r>
              <a:rPr lang="en-US" sz="2400" dirty="0"/>
              <a:t> </a:t>
            </a:r>
            <a:r>
              <a:rPr lang="en-US" sz="2400" dirty="0" smtClean="0"/>
              <a:t>- Anti-War activism</a:t>
            </a:r>
          </a:p>
          <a:p>
            <a:pPr marL="0" indent="0">
              <a:buNone/>
            </a:pPr>
            <a:r>
              <a:rPr lang="en-US" dirty="0" smtClean="0"/>
              <a:t> </a:t>
            </a:r>
            <a:endParaRPr lang="en-US" dirty="0"/>
          </a:p>
        </p:txBody>
      </p:sp>
      <p:sp>
        <p:nvSpPr>
          <p:cNvPr id="5" name="Right Arrow 4"/>
          <p:cNvSpPr/>
          <p:nvPr/>
        </p:nvSpPr>
        <p:spPr>
          <a:xfrm>
            <a:off x="3889420" y="2114868"/>
            <a:ext cx="1390918" cy="701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02310" y="2096064"/>
            <a:ext cx="4803820" cy="461665"/>
          </a:xfrm>
          <a:prstGeom prst="rect">
            <a:avLst/>
          </a:prstGeom>
          <a:noFill/>
        </p:spPr>
        <p:txBody>
          <a:bodyPr wrap="square" rtlCol="0">
            <a:spAutoFit/>
          </a:bodyPr>
          <a:lstStyle/>
          <a:p>
            <a:r>
              <a:rPr lang="en-US" sz="2400" dirty="0" smtClean="0"/>
              <a:t>Women were on the front lines </a:t>
            </a:r>
            <a:endParaRPr lang="en-US" sz="2400" dirty="0"/>
          </a:p>
        </p:txBody>
      </p:sp>
      <p:sp>
        <p:nvSpPr>
          <p:cNvPr id="7" name="Down Arrow 6"/>
          <p:cNvSpPr/>
          <p:nvPr/>
        </p:nvSpPr>
        <p:spPr>
          <a:xfrm>
            <a:off x="7083380" y="2756079"/>
            <a:ext cx="824248" cy="15197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02310" y="5028013"/>
            <a:ext cx="4803820" cy="830997"/>
          </a:xfrm>
          <a:prstGeom prst="rect">
            <a:avLst/>
          </a:prstGeom>
          <a:noFill/>
        </p:spPr>
        <p:txBody>
          <a:bodyPr wrap="square" rtlCol="0">
            <a:spAutoFit/>
          </a:bodyPr>
          <a:lstStyle/>
          <a:p>
            <a:r>
              <a:rPr lang="en-US" sz="2400" dirty="0" smtClean="0"/>
              <a:t>Women began organizing for their own rights</a:t>
            </a:r>
            <a:endParaRPr lang="en-US" sz="2400" dirty="0"/>
          </a:p>
        </p:txBody>
      </p:sp>
    </p:spTree>
    <p:extLst>
      <p:ext uri="{BB962C8B-B14F-4D97-AF65-F5344CB8AC3E}">
        <p14:creationId xmlns:p14="http://schemas.microsoft.com/office/powerpoint/2010/main" val="193563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158841"/>
            <a:ext cx="6180401" cy="781318"/>
          </a:xfrm>
        </p:spPr>
        <p:txBody>
          <a:bodyPr>
            <a:normAutofit fontScale="90000"/>
          </a:bodyPr>
          <a:lstStyle/>
          <a:p>
            <a:r>
              <a:rPr lang="en-US" dirty="0" smtClean="0"/>
              <a:t>The feminine mystique</a:t>
            </a:r>
            <a:endParaRPr lang="en-US" dirty="0"/>
          </a:p>
        </p:txBody>
      </p:sp>
      <p:sp>
        <p:nvSpPr>
          <p:cNvPr id="3" name="Content Placeholder 2"/>
          <p:cNvSpPr>
            <a:spLocks noGrp="1"/>
          </p:cNvSpPr>
          <p:nvPr>
            <p:ph idx="1"/>
          </p:nvPr>
        </p:nvSpPr>
        <p:spPr>
          <a:xfrm>
            <a:off x="256973" y="1091511"/>
            <a:ext cx="7238531" cy="5766489"/>
          </a:xfrm>
        </p:spPr>
        <p:txBody>
          <a:bodyPr>
            <a:normAutofit/>
          </a:bodyPr>
          <a:lstStyle/>
          <a:p>
            <a:r>
              <a:rPr lang="en-US" sz="2400" dirty="0" smtClean="0"/>
              <a:t>Betty Friedan spoke up about how middle class, educated, white women really feel</a:t>
            </a:r>
            <a:r>
              <a:rPr lang="en-US" dirty="0" smtClean="0"/>
              <a:t>:</a:t>
            </a:r>
            <a:endParaRPr lang="en-US" sz="2400" dirty="0" smtClean="0"/>
          </a:p>
          <a:p>
            <a:pPr lvl="1"/>
            <a:r>
              <a:rPr lang="en-US" sz="2000" dirty="0" smtClean="0"/>
              <a:t>Tired</a:t>
            </a:r>
          </a:p>
          <a:p>
            <a:pPr lvl="1"/>
            <a:r>
              <a:rPr lang="en-US" sz="2000" dirty="0" smtClean="0"/>
              <a:t>Defined by the household</a:t>
            </a:r>
          </a:p>
          <a:p>
            <a:pPr lvl="1"/>
            <a:r>
              <a:rPr lang="en-US" sz="2000" dirty="0" smtClean="0"/>
              <a:t>Hidden frustration, depression</a:t>
            </a:r>
          </a:p>
          <a:p>
            <a:pPr lvl="1"/>
            <a:r>
              <a:rPr lang="en-US" sz="2000" dirty="0" smtClean="0"/>
              <a:t>Mystique – image of woman as wife, mother</a:t>
            </a:r>
          </a:p>
          <a:p>
            <a:pPr lvl="2"/>
            <a:r>
              <a:rPr lang="en-US" sz="2000" dirty="0" smtClean="0"/>
              <a:t>Living through husband and children</a:t>
            </a:r>
          </a:p>
          <a:p>
            <a:pPr lvl="1"/>
            <a:r>
              <a:rPr lang="en-US" sz="2000" dirty="0" smtClean="0"/>
              <a:t>Dissatisfaction </a:t>
            </a:r>
          </a:p>
          <a:p>
            <a:pPr lvl="1"/>
            <a:r>
              <a:rPr lang="en-US" sz="2000" dirty="0" smtClean="0"/>
              <a:t>Keep quiet – can’t speak about “the problem”</a:t>
            </a:r>
          </a:p>
          <a:p>
            <a:pPr lvl="1"/>
            <a:r>
              <a:rPr lang="en-US" sz="2000" dirty="0" smtClean="0"/>
              <a:t>Other women came out and admitted to feeling the same way </a:t>
            </a:r>
          </a:p>
          <a:p>
            <a:pPr lvl="2"/>
            <a:r>
              <a:rPr lang="en-US" sz="2000" dirty="0" smtClean="0"/>
              <a:t>Collective feeling/not alone</a:t>
            </a:r>
          </a:p>
          <a:p>
            <a:pPr lvl="2"/>
            <a:endParaRPr lang="en-US" dirty="0" smtClean="0"/>
          </a:p>
        </p:txBody>
      </p:sp>
      <p:pic>
        <p:nvPicPr>
          <p:cNvPr id="4" name="Picture 3"/>
          <p:cNvPicPr>
            <a:picLocks noChangeAspect="1"/>
          </p:cNvPicPr>
          <p:nvPr/>
        </p:nvPicPr>
        <p:blipFill>
          <a:blip r:embed="rId2"/>
          <a:stretch>
            <a:fillRect/>
          </a:stretch>
        </p:blipFill>
        <p:spPr>
          <a:xfrm>
            <a:off x="7495504" y="1778370"/>
            <a:ext cx="4392769" cy="4392769"/>
          </a:xfrm>
          <a:prstGeom prst="rect">
            <a:avLst/>
          </a:prstGeom>
        </p:spPr>
      </p:pic>
    </p:spTree>
    <p:extLst>
      <p:ext uri="{BB962C8B-B14F-4D97-AF65-F5344CB8AC3E}">
        <p14:creationId xmlns:p14="http://schemas.microsoft.com/office/powerpoint/2010/main" val="26353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6" y="3162864"/>
            <a:ext cx="10353762" cy="3695136"/>
          </a:xfrm>
        </p:spPr>
        <p:txBody>
          <a:bodyPr>
            <a:normAutofit/>
          </a:bodyPr>
          <a:lstStyle/>
          <a:p>
            <a:r>
              <a:rPr lang="en-US" dirty="0" smtClean="0"/>
              <a:t>“The only way for a woman, as for a man, to find herself, know herself as a person, is by creative work of her own.” – Friedan </a:t>
            </a:r>
          </a:p>
          <a:p>
            <a:endParaRPr lang="en-US" dirty="0" smtClean="0"/>
          </a:p>
          <a:p>
            <a:r>
              <a:rPr lang="en-US" dirty="0" smtClean="0"/>
              <a:t>1969 – women made up 40% of the labor force, but in low paying jobs</a:t>
            </a:r>
          </a:p>
          <a:p>
            <a:pPr lvl="1"/>
            <a:r>
              <a:rPr lang="en-US" sz="2000" dirty="0" smtClean="0"/>
              <a:t>Rest worked at home, but not considered “work” because not paid  - living outside of the economic system (serf)</a:t>
            </a:r>
          </a:p>
          <a:p>
            <a:pPr lvl="1"/>
            <a:r>
              <a:rPr lang="en-US" sz="2000" dirty="0" smtClean="0"/>
              <a:t>Jobs were subordinate positions (before sexual harassment laws)</a:t>
            </a:r>
            <a:endParaRPr lang="en-US" sz="2000" dirty="0"/>
          </a:p>
        </p:txBody>
      </p:sp>
      <p:pic>
        <p:nvPicPr>
          <p:cNvPr id="4" name="Picture 3"/>
          <p:cNvPicPr>
            <a:picLocks noChangeAspect="1"/>
          </p:cNvPicPr>
          <p:nvPr/>
        </p:nvPicPr>
        <p:blipFill>
          <a:blip r:embed="rId2"/>
          <a:stretch>
            <a:fillRect/>
          </a:stretch>
        </p:blipFill>
        <p:spPr>
          <a:xfrm>
            <a:off x="8216721" y="211896"/>
            <a:ext cx="3639624" cy="2791407"/>
          </a:xfrm>
          <a:prstGeom prst="rect">
            <a:avLst/>
          </a:prstGeom>
        </p:spPr>
      </p:pic>
      <p:pic>
        <p:nvPicPr>
          <p:cNvPr id="5" name="Picture 4"/>
          <p:cNvPicPr>
            <a:picLocks noChangeAspect="1"/>
          </p:cNvPicPr>
          <p:nvPr/>
        </p:nvPicPr>
        <p:blipFill>
          <a:blip r:embed="rId3"/>
          <a:stretch>
            <a:fillRect/>
          </a:stretch>
        </p:blipFill>
        <p:spPr>
          <a:xfrm>
            <a:off x="4058186" y="392449"/>
            <a:ext cx="4338839" cy="2430299"/>
          </a:xfrm>
          <a:prstGeom prst="rect">
            <a:avLst/>
          </a:prstGeom>
        </p:spPr>
      </p:pic>
      <p:pic>
        <p:nvPicPr>
          <p:cNvPr id="7" name="Picture 6"/>
          <p:cNvPicPr>
            <a:picLocks noChangeAspect="1"/>
          </p:cNvPicPr>
          <p:nvPr/>
        </p:nvPicPr>
        <p:blipFill>
          <a:blip r:embed="rId4"/>
          <a:stretch>
            <a:fillRect/>
          </a:stretch>
        </p:blipFill>
        <p:spPr>
          <a:xfrm>
            <a:off x="771794" y="182931"/>
            <a:ext cx="4286250" cy="2809875"/>
          </a:xfrm>
          <a:prstGeom prst="rect">
            <a:avLst/>
          </a:prstGeom>
        </p:spPr>
      </p:pic>
    </p:spTree>
    <p:extLst>
      <p:ext uri="{BB962C8B-B14F-4D97-AF65-F5344CB8AC3E}">
        <p14:creationId xmlns:p14="http://schemas.microsoft.com/office/powerpoint/2010/main" val="89536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60" y="677342"/>
            <a:ext cx="8087932" cy="1343493"/>
          </a:xfrm>
        </p:spPr>
        <p:txBody>
          <a:bodyPr/>
          <a:lstStyle/>
          <a:p>
            <a:r>
              <a:rPr lang="en-US" dirty="0" smtClean="0"/>
              <a:t>Women’s liberation!</a:t>
            </a:r>
            <a:endParaRPr lang="en-US" dirty="0"/>
          </a:p>
        </p:txBody>
      </p:sp>
      <p:sp>
        <p:nvSpPr>
          <p:cNvPr id="3" name="Content Placeholder 2"/>
          <p:cNvSpPr>
            <a:spLocks noGrp="1"/>
          </p:cNvSpPr>
          <p:nvPr>
            <p:ph idx="1"/>
          </p:nvPr>
        </p:nvSpPr>
        <p:spPr>
          <a:xfrm>
            <a:off x="630459" y="2550016"/>
            <a:ext cx="8887028" cy="3232597"/>
          </a:xfrm>
        </p:spPr>
        <p:txBody>
          <a:bodyPr>
            <a:noAutofit/>
          </a:bodyPr>
          <a:lstStyle/>
          <a:p>
            <a:r>
              <a:rPr lang="en-US" sz="2400" dirty="0"/>
              <a:t>Women rethink their roles, reject inferiority, build </a:t>
            </a:r>
            <a:r>
              <a:rPr lang="en-US" sz="2400" dirty="0" smtClean="0"/>
              <a:t>solidarity</a:t>
            </a:r>
          </a:p>
          <a:p>
            <a:r>
              <a:rPr lang="en-US" sz="2400" dirty="0" smtClean="0"/>
              <a:t>1963 Equal Pay Act (same job, same pay)</a:t>
            </a:r>
          </a:p>
          <a:p>
            <a:r>
              <a:rPr lang="en-US" sz="2400" dirty="0" smtClean="0"/>
              <a:t>1966 National Organization for Women (NOW) forms (Friedan) and files 1000+ suits against US corporations for discrimination </a:t>
            </a:r>
          </a:p>
          <a:p>
            <a:r>
              <a:rPr lang="en-US" sz="2400" dirty="0" smtClean="0"/>
              <a:t>1967 President Johnson: executive order banning sex discrimination in federal jobs</a:t>
            </a:r>
          </a:p>
        </p:txBody>
      </p:sp>
      <p:pic>
        <p:nvPicPr>
          <p:cNvPr id="4" name="Picture 3"/>
          <p:cNvPicPr>
            <a:picLocks noChangeAspect="1"/>
          </p:cNvPicPr>
          <p:nvPr/>
        </p:nvPicPr>
        <p:blipFill>
          <a:blip r:embed="rId2"/>
          <a:stretch>
            <a:fillRect/>
          </a:stretch>
        </p:blipFill>
        <p:spPr>
          <a:xfrm>
            <a:off x="9118242" y="291814"/>
            <a:ext cx="2162175" cy="2114550"/>
          </a:xfrm>
          <a:prstGeom prst="rect">
            <a:avLst/>
          </a:prstGeom>
        </p:spPr>
      </p:pic>
    </p:spTree>
    <p:extLst>
      <p:ext uri="{BB962C8B-B14F-4D97-AF65-F5344CB8AC3E}">
        <p14:creationId xmlns:p14="http://schemas.microsoft.com/office/powerpoint/2010/main" val="386812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1020" y="350256"/>
            <a:ext cx="4621169" cy="4096867"/>
          </a:xfrm>
          <a:prstGeom prst="rect">
            <a:avLst/>
          </a:prstGeom>
        </p:spPr>
      </p:pic>
      <p:sp>
        <p:nvSpPr>
          <p:cNvPr id="4" name="Rectangle 3"/>
          <p:cNvSpPr/>
          <p:nvPr/>
        </p:nvSpPr>
        <p:spPr>
          <a:xfrm>
            <a:off x="386366" y="4489671"/>
            <a:ext cx="11475076" cy="1569660"/>
          </a:xfrm>
          <a:prstGeom prst="rect">
            <a:avLst/>
          </a:prstGeom>
        </p:spPr>
        <p:txBody>
          <a:bodyPr wrap="square">
            <a:spAutoFit/>
          </a:bodyPr>
          <a:lstStyle/>
          <a:p>
            <a:r>
              <a:rPr lang="en-US" sz="2400" dirty="0"/>
              <a:t>1968 Miss America Pageant:  Radical Women protested “an image that oppresses women”</a:t>
            </a:r>
          </a:p>
          <a:p>
            <a:pPr lvl="1"/>
            <a:r>
              <a:rPr lang="en-US" sz="2400" dirty="0"/>
              <a:t>Freedom Trash Can – burned bras, curlers, false eyelashes, etc.</a:t>
            </a:r>
          </a:p>
          <a:p>
            <a:pPr lvl="1"/>
            <a:r>
              <a:rPr lang="en-US" sz="2400" dirty="0"/>
              <a:t>Term “Women’s Liberation” was out in the open and gaining momentum</a:t>
            </a:r>
          </a:p>
        </p:txBody>
      </p:sp>
    </p:spTree>
    <p:extLst>
      <p:ext uri="{BB962C8B-B14F-4D97-AF65-F5344CB8AC3E}">
        <p14:creationId xmlns:p14="http://schemas.microsoft.com/office/powerpoint/2010/main" val="377862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223234"/>
            <a:ext cx="10353761" cy="948743"/>
          </a:xfrm>
        </p:spPr>
        <p:txBody>
          <a:bodyPr/>
          <a:lstStyle/>
          <a:p>
            <a:r>
              <a:rPr lang="en-US" dirty="0" smtClean="0"/>
              <a:t>Women’s bodies are their own…</a:t>
            </a:r>
            <a:endParaRPr lang="en-US" dirty="0"/>
          </a:p>
        </p:txBody>
      </p:sp>
      <p:sp>
        <p:nvSpPr>
          <p:cNvPr id="3" name="Content Placeholder 2"/>
          <p:cNvSpPr>
            <a:spLocks noGrp="1"/>
          </p:cNvSpPr>
          <p:nvPr>
            <p:ph idx="1"/>
          </p:nvPr>
        </p:nvSpPr>
        <p:spPr>
          <a:xfrm>
            <a:off x="296214" y="1426360"/>
            <a:ext cx="7083380" cy="5322170"/>
          </a:xfrm>
        </p:spPr>
        <p:txBody>
          <a:bodyPr>
            <a:normAutofit fontScale="85000" lnSpcReduction="20000"/>
          </a:bodyPr>
          <a:lstStyle/>
          <a:p>
            <a:r>
              <a:rPr lang="en-US" sz="2200" dirty="0" smtClean="0"/>
              <a:t>1960- The Pill: Women can control reproduction – more women can work, work longer and put off having a family or not have one at all.</a:t>
            </a:r>
          </a:p>
          <a:p>
            <a:r>
              <a:rPr lang="en-US" sz="2200" dirty="0" smtClean="0"/>
              <a:t>Abortions pre-1973: est. 1 mil/</a:t>
            </a:r>
            <a:r>
              <a:rPr lang="en-US" sz="2200" dirty="0" err="1" smtClean="0"/>
              <a:t>yr</a:t>
            </a:r>
            <a:r>
              <a:rPr lang="en-US" sz="2200" dirty="0" smtClean="0"/>
              <a:t>; 10k legal</a:t>
            </a:r>
          </a:p>
          <a:p>
            <a:pPr lvl="2"/>
            <a:r>
              <a:rPr lang="en-US" sz="2200" dirty="0"/>
              <a:t>1/3</a:t>
            </a:r>
            <a:r>
              <a:rPr lang="en-US" sz="2200" baseline="30000" dirty="0"/>
              <a:t>rd</a:t>
            </a:r>
            <a:r>
              <a:rPr lang="en-US" sz="2200" dirty="0"/>
              <a:t> of illegal abortions (majority were women in poverty) were hospitalized for </a:t>
            </a:r>
            <a:r>
              <a:rPr lang="en-US" sz="2200" dirty="0" smtClean="0"/>
              <a:t>complications</a:t>
            </a:r>
          </a:p>
          <a:p>
            <a:r>
              <a:rPr lang="en-US" sz="2200" dirty="0" smtClean="0"/>
              <a:t>Roe v. Wade (1973): states can only prohibit abortions in the last 3 months</a:t>
            </a:r>
          </a:p>
          <a:p>
            <a:pPr lvl="3"/>
            <a:r>
              <a:rPr lang="en-US" sz="2200" dirty="0" smtClean="0"/>
              <a:t>States </a:t>
            </a:r>
            <a:r>
              <a:rPr lang="en-US" sz="2200" dirty="0"/>
              <a:t>can regulate for health purposes in 2</a:t>
            </a:r>
            <a:r>
              <a:rPr lang="en-US" sz="2200" baseline="30000" dirty="0"/>
              <a:t>nd</a:t>
            </a:r>
            <a:r>
              <a:rPr lang="en-US" sz="2200" dirty="0"/>
              <a:t> </a:t>
            </a:r>
            <a:r>
              <a:rPr lang="en-US" sz="2200" dirty="0" smtClean="0"/>
              <a:t>trimester</a:t>
            </a:r>
          </a:p>
          <a:p>
            <a:pPr lvl="3"/>
            <a:r>
              <a:rPr lang="en-US" sz="2200" dirty="0" smtClean="0"/>
              <a:t>Woman </a:t>
            </a:r>
            <a:r>
              <a:rPr lang="en-US" sz="2200" dirty="0"/>
              <a:t>and doctor had the right to decide in 1</a:t>
            </a:r>
            <a:r>
              <a:rPr lang="en-US" sz="2200" baseline="30000" dirty="0"/>
              <a:t>st</a:t>
            </a:r>
            <a:r>
              <a:rPr lang="en-US" sz="2200" dirty="0"/>
              <a:t> </a:t>
            </a:r>
            <a:r>
              <a:rPr lang="en-US" sz="2200" dirty="0" smtClean="0"/>
              <a:t>trimester</a:t>
            </a:r>
          </a:p>
          <a:p>
            <a:r>
              <a:rPr lang="en-US" sz="2200" dirty="0" smtClean="0"/>
              <a:t>Push for childcare centers</a:t>
            </a:r>
          </a:p>
          <a:p>
            <a:r>
              <a:rPr lang="en-US" sz="2200" dirty="0" smtClean="0"/>
              <a:t>Rape was talked about openly</a:t>
            </a:r>
          </a:p>
          <a:p>
            <a:pPr lvl="1"/>
            <a:r>
              <a:rPr lang="en-US" sz="2200" dirty="0" smtClean="0"/>
              <a:t>Increase in self-defense classes</a:t>
            </a:r>
          </a:p>
          <a:p>
            <a:pPr lvl="1"/>
            <a:endParaRPr lang="en-US" dirty="0" smtClean="0"/>
          </a:p>
          <a:p>
            <a:pPr lvl="3"/>
            <a:endParaRPr lang="en-US" dirty="0"/>
          </a:p>
          <a:p>
            <a:pPr lvl="3"/>
            <a:endParaRPr lang="en-US" dirty="0" smtClean="0"/>
          </a:p>
        </p:txBody>
      </p:sp>
      <p:pic>
        <p:nvPicPr>
          <p:cNvPr id="4" name="Picture 3"/>
          <p:cNvPicPr>
            <a:picLocks noChangeAspect="1"/>
          </p:cNvPicPr>
          <p:nvPr/>
        </p:nvPicPr>
        <p:blipFill>
          <a:blip r:embed="rId2"/>
          <a:stretch>
            <a:fillRect/>
          </a:stretch>
        </p:blipFill>
        <p:spPr>
          <a:xfrm>
            <a:off x="7642538" y="1171977"/>
            <a:ext cx="3810000" cy="5019675"/>
          </a:xfrm>
          <a:prstGeom prst="rect">
            <a:avLst/>
          </a:prstGeom>
        </p:spPr>
      </p:pic>
    </p:spTree>
    <p:extLst>
      <p:ext uri="{BB962C8B-B14F-4D97-AF65-F5344CB8AC3E}">
        <p14:creationId xmlns:p14="http://schemas.microsoft.com/office/powerpoint/2010/main" val="396525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4598"/>
            <a:ext cx="10353761" cy="446468"/>
          </a:xfrm>
        </p:spPr>
        <p:txBody>
          <a:bodyPr>
            <a:normAutofit fontScale="90000"/>
          </a:bodyPr>
          <a:lstStyle/>
          <a:p>
            <a:r>
              <a:rPr lang="en-US" dirty="0" smtClean="0"/>
              <a:t>The Players</a:t>
            </a:r>
            <a:endParaRPr lang="en-US" dirty="0"/>
          </a:p>
        </p:txBody>
      </p:sp>
      <p:sp>
        <p:nvSpPr>
          <p:cNvPr id="3" name="Content Placeholder 2"/>
          <p:cNvSpPr>
            <a:spLocks noGrp="1"/>
          </p:cNvSpPr>
          <p:nvPr>
            <p:ph idx="1"/>
          </p:nvPr>
        </p:nvSpPr>
        <p:spPr>
          <a:xfrm>
            <a:off x="913795" y="3065171"/>
            <a:ext cx="11102194" cy="3485881"/>
          </a:xfrm>
        </p:spPr>
        <p:txBody>
          <a:bodyPr>
            <a:normAutofit/>
          </a:bodyPr>
          <a:lstStyle/>
          <a:p>
            <a:r>
              <a:rPr lang="en-US" dirty="0" smtClean="0"/>
              <a:t>Betty Friedan: “Old Guard” feminist; founded NOW </a:t>
            </a:r>
          </a:p>
          <a:p>
            <a:r>
              <a:rPr lang="en-US" dirty="0" smtClean="0"/>
              <a:t>Gloria Steinem: “New Guard” feminist; more radical and pro-active; founded Ms. Magazine</a:t>
            </a:r>
          </a:p>
          <a:p>
            <a:r>
              <a:rPr lang="en-US" dirty="0" smtClean="0"/>
              <a:t>Bella Abzug “A woman’s place is in the House.  The House of Representatives.” Congresswoman, women and gay rights activist</a:t>
            </a:r>
          </a:p>
          <a:p>
            <a:r>
              <a:rPr lang="en-US" dirty="0" smtClean="0"/>
              <a:t>Germaine Greer:  (Marxist and Australian) Women’s liberation is not equality with men, but to embrace their differences.  It’s about self empowerment and opportunity.</a:t>
            </a:r>
          </a:p>
          <a:p>
            <a:r>
              <a:rPr lang="en-US" dirty="0" smtClean="0"/>
              <a:t>National Women’s Political Caucus: supports women running for office</a:t>
            </a:r>
            <a:endParaRPr lang="en-US" dirty="0"/>
          </a:p>
        </p:txBody>
      </p:sp>
      <p:pic>
        <p:nvPicPr>
          <p:cNvPr id="4" name="Picture 3"/>
          <p:cNvPicPr>
            <a:picLocks noChangeAspect="1"/>
          </p:cNvPicPr>
          <p:nvPr/>
        </p:nvPicPr>
        <p:blipFill>
          <a:blip r:embed="rId2"/>
          <a:stretch>
            <a:fillRect/>
          </a:stretch>
        </p:blipFill>
        <p:spPr>
          <a:xfrm>
            <a:off x="647088" y="631066"/>
            <a:ext cx="5817804" cy="2178444"/>
          </a:xfrm>
          <a:prstGeom prst="rect">
            <a:avLst/>
          </a:prstGeom>
        </p:spPr>
      </p:pic>
      <p:pic>
        <p:nvPicPr>
          <p:cNvPr id="5" name="Picture 4"/>
          <p:cNvPicPr>
            <a:picLocks noChangeAspect="1"/>
          </p:cNvPicPr>
          <p:nvPr/>
        </p:nvPicPr>
        <p:blipFill>
          <a:blip r:embed="rId3"/>
          <a:stretch>
            <a:fillRect/>
          </a:stretch>
        </p:blipFill>
        <p:spPr>
          <a:xfrm>
            <a:off x="9148830" y="537041"/>
            <a:ext cx="1905000" cy="2400300"/>
          </a:xfrm>
          <a:prstGeom prst="rect">
            <a:avLst/>
          </a:prstGeom>
        </p:spPr>
      </p:pic>
      <p:pic>
        <p:nvPicPr>
          <p:cNvPr id="6" name="Picture 5"/>
          <p:cNvPicPr>
            <a:picLocks noChangeAspect="1"/>
          </p:cNvPicPr>
          <p:nvPr/>
        </p:nvPicPr>
        <p:blipFill>
          <a:blip r:embed="rId4"/>
          <a:stretch>
            <a:fillRect/>
          </a:stretch>
        </p:blipFill>
        <p:spPr>
          <a:xfrm>
            <a:off x="6243705" y="1391472"/>
            <a:ext cx="2905125" cy="1571625"/>
          </a:xfrm>
          <a:prstGeom prst="rect">
            <a:avLst/>
          </a:prstGeom>
        </p:spPr>
      </p:pic>
    </p:spTree>
    <p:extLst>
      <p:ext uri="{BB962C8B-B14F-4D97-AF65-F5344CB8AC3E}">
        <p14:creationId xmlns:p14="http://schemas.microsoft.com/office/powerpoint/2010/main" val="279969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406438"/>
            <a:ext cx="9490271" cy="1326321"/>
          </a:xfrm>
        </p:spPr>
        <p:txBody>
          <a:bodyPr/>
          <a:lstStyle/>
          <a:p>
            <a:r>
              <a:rPr lang="en-US" dirty="0" smtClean="0"/>
              <a:t>There is more to this…</a:t>
            </a:r>
            <a:endParaRPr lang="en-US" dirty="0"/>
          </a:p>
        </p:txBody>
      </p:sp>
      <p:sp>
        <p:nvSpPr>
          <p:cNvPr id="3" name="Content Placeholder 2"/>
          <p:cNvSpPr>
            <a:spLocks noGrp="1"/>
          </p:cNvSpPr>
          <p:nvPr>
            <p:ph idx="1"/>
          </p:nvPr>
        </p:nvSpPr>
        <p:spPr>
          <a:xfrm>
            <a:off x="412124" y="1585303"/>
            <a:ext cx="6685774" cy="2066307"/>
          </a:xfrm>
        </p:spPr>
        <p:txBody>
          <a:bodyPr>
            <a:normAutofit lnSpcReduction="10000"/>
          </a:bodyPr>
          <a:lstStyle/>
          <a:p>
            <a:r>
              <a:rPr lang="en-US" dirty="0" smtClean="0"/>
              <a:t>Feminism was centered around white women and their “right” to work</a:t>
            </a:r>
          </a:p>
          <a:p>
            <a:r>
              <a:rPr lang="en-US" dirty="0" smtClean="0"/>
              <a:t>Black women had been working all along</a:t>
            </a:r>
          </a:p>
          <a:p>
            <a:r>
              <a:rPr lang="en-US" dirty="0" smtClean="0"/>
              <a:t>Black women were not on the front lines of the movement</a:t>
            </a:r>
          </a:p>
          <a:p>
            <a:pPr marL="457200" lvl="1" indent="0">
              <a:buNone/>
            </a:pPr>
            <a:endParaRPr lang="en-US" dirty="0"/>
          </a:p>
        </p:txBody>
      </p:sp>
      <p:sp>
        <p:nvSpPr>
          <p:cNvPr id="4" name="Down Arrow 3"/>
          <p:cNvSpPr/>
          <p:nvPr/>
        </p:nvSpPr>
        <p:spPr>
          <a:xfrm>
            <a:off x="3850784" y="3541690"/>
            <a:ext cx="643943" cy="631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8716894" y="603283"/>
            <a:ext cx="2963432" cy="2033942"/>
          </a:xfrm>
          <a:prstGeom prst="rect">
            <a:avLst/>
          </a:prstGeom>
        </p:spPr>
      </p:pic>
      <p:pic>
        <p:nvPicPr>
          <p:cNvPr id="7" name="Picture 6"/>
          <p:cNvPicPr>
            <a:picLocks noChangeAspect="1"/>
          </p:cNvPicPr>
          <p:nvPr/>
        </p:nvPicPr>
        <p:blipFill>
          <a:blip r:embed="rId3"/>
          <a:stretch>
            <a:fillRect/>
          </a:stretch>
        </p:blipFill>
        <p:spPr>
          <a:xfrm>
            <a:off x="5787582" y="3651610"/>
            <a:ext cx="6404418" cy="2726987"/>
          </a:xfrm>
          <a:prstGeom prst="rect">
            <a:avLst/>
          </a:prstGeom>
        </p:spPr>
      </p:pic>
      <p:sp>
        <p:nvSpPr>
          <p:cNvPr id="5" name="TextBox 4"/>
          <p:cNvSpPr txBox="1"/>
          <p:nvPr/>
        </p:nvSpPr>
        <p:spPr>
          <a:xfrm>
            <a:off x="264837" y="4172755"/>
            <a:ext cx="5929902" cy="1938992"/>
          </a:xfrm>
          <a:prstGeom prst="rect">
            <a:avLst/>
          </a:prstGeom>
          <a:noFill/>
        </p:spPr>
        <p:txBody>
          <a:bodyPr wrap="square" rtlCol="0">
            <a:spAutoFit/>
          </a:bodyPr>
          <a:lstStyle/>
          <a:p>
            <a:pPr>
              <a:lnSpc>
                <a:spcPct val="150000"/>
              </a:lnSpc>
            </a:pPr>
            <a:r>
              <a:rPr lang="en-US" sz="2000" dirty="0" smtClean="0"/>
              <a:t>So they started their own:</a:t>
            </a:r>
          </a:p>
          <a:p>
            <a:pPr>
              <a:lnSpc>
                <a:spcPct val="150000"/>
              </a:lnSpc>
            </a:pPr>
            <a:r>
              <a:rPr lang="en-US" sz="2000" dirty="0"/>
              <a:t>	</a:t>
            </a:r>
            <a:r>
              <a:rPr lang="en-US" sz="2000" dirty="0" smtClean="0"/>
              <a:t>Mary Ann Weathers, Alice Walker, bell hooks, 	Angela Davis, Patricia Hill Collins</a:t>
            </a:r>
          </a:p>
          <a:p>
            <a:pPr>
              <a:lnSpc>
                <a:spcPct val="150000"/>
              </a:lnSpc>
            </a:pPr>
            <a:r>
              <a:rPr lang="en-US" sz="2000" dirty="0"/>
              <a:t>	</a:t>
            </a:r>
            <a:r>
              <a:rPr lang="en-US" sz="2000" dirty="0" smtClean="0"/>
              <a:t>National Black Feminist Organization 1973-77</a:t>
            </a:r>
            <a:endParaRPr lang="en-US" sz="2000" dirty="0"/>
          </a:p>
        </p:txBody>
      </p:sp>
    </p:spTree>
    <p:extLst>
      <p:ext uri="{BB962C8B-B14F-4D97-AF65-F5344CB8AC3E}">
        <p14:creationId xmlns:p14="http://schemas.microsoft.com/office/powerpoint/2010/main" val="361458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00" y="193184"/>
            <a:ext cx="10353761" cy="579549"/>
          </a:xfrm>
        </p:spPr>
        <p:txBody>
          <a:bodyPr/>
          <a:lstStyle/>
          <a:p>
            <a:r>
              <a:rPr lang="en-US" dirty="0" smtClean="0"/>
              <a:t>History of push back</a:t>
            </a:r>
            <a:endParaRPr lang="en-US" dirty="0"/>
          </a:p>
        </p:txBody>
      </p:sp>
      <p:sp>
        <p:nvSpPr>
          <p:cNvPr id="3" name="Content Placeholder 2"/>
          <p:cNvSpPr>
            <a:spLocks noGrp="1"/>
          </p:cNvSpPr>
          <p:nvPr>
            <p:ph idx="1"/>
          </p:nvPr>
        </p:nvSpPr>
        <p:spPr>
          <a:xfrm>
            <a:off x="128789" y="1339402"/>
            <a:ext cx="11964473" cy="5518597"/>
          </a:xfrm>
        </p:spPr>
        <p:txBody>
          <a:bodyPr>
            <a:noAutofit/>
          </a:bodyPr>
          <a:lstStyle/>
          <a:p>
            <a:pPr marL="0" indent="0">
              <a:lnSpc>
                <a:spcPct val="80000"/>
              </a:lnSpc>
              <a:buNone/>
            </a:pPr>
            <a:r>
              <a:rPr lang="en-US" altLang="en-US" sz="1800" dirty="0" smtClean="0">
                <a:ea typeface="ＭＳ Ｐゴシック" panose="020B0600070205080204" pitchFamily="34" charset="-128"/>
              </a:rPr>
              <a:t>There have always been women who felt that their place was in the home.  A woman’s domain was caring for her family and fulfilling domestic duties.   </a:t>
            </a:r>
          </a:p>
          <a:p>
            <a:pPr marL="0" indent="0">
              <a:lnSpc>
                <a:spcPct val="80000"/>
              </a:lnSpc>
              <a:buNone/>
            </a:pPr>
            <a:endParaRPr lang="en-US" altLang="en-US" sz="1800" dirty="0" smtClean="0">
              <a:ea typeface="ＭＳ Ｐゴシック" panose="020B0600070205080204" pitchFamily="34" charset="-128"/>
            </a:endParaRPr>
          </a:p>
          <a:p>
            <a:pPr marL="0" indent="0">
              <a:lnSpc>
                <a:spcPct val="80000"/>
              </a:lnSpc>
              <a:buNone/>
            </a:pPr>
            <a:r>
              <a:rPr lang="en-US" altLang="en-US" sz="1800" dirty="0" smtClean="0">
                <a:ea typeface="ＭＳ Ｐゴシック" panose="020B0600070205080204" pitchFamily="34" charset="-128"/>
              </a:rPr>
              <a:t>Feminism is an “attack” on the family</a:t>
            </a:r>
          </a:p>
          <a:p>
            <a:pPr marL="0" indent="0">
              <a:lnSpc>
                <a:spcPct val="80000"/>
              </a:lnSpc>
              <a:buNone/>
            </a:pPr>
            <a:endParaRPr lang="en-US" altLang="en-US" sz="1800" dirty="0">
              <a:ea typeface="ＭＳ Ｐゴシック" panose="020B0600070205080204" pitchFamily="34" charset="-128"/>
            </a:endParaRPr>
          </a:p>
          <a:p>
            <a:pPr marL="0" indent="0">
              <a:lnSpc>
                <a:spcPct val="80000"/>
              </a:lnSpc>
              <a:buNone/>
            </a:pPr>
            <a:r>
              <a:rPr lang="en-US" altLang="en-US" sz="1800" dirty="0" smtClean="0">
                <a:ea typeface="ＭＳ Ｐゴシック" panose="020B0600070205080204" pitchFamily="34" charset="-128"/>
              </a:rPr>
              <a:t>1972 – Phyllis </a:t>
            </a:r>
            <a:r>
              <a:rPr lang="en-US" altLang="en-US" sz="1800" dirty="0" err="1" smtClean="0">
                <a:ea typeface="ＭＳ Ｐゴシック" panose="020B0600070205080204" pitchFamily="34" charset="-128"/>
              </a:rPr>
              <a:t>Schlafly</a:t>
            </a:r>
            <a:r>
              <a:rPr lang="en-US" altLang="en-US" sz="1800" dirty="0" smtClean="0">
                <a:ea typeface="ＭＳ Ｐゴシック" panose="020B0600070205080204" pitchFamily="34" charset="-128"/>
              </a:rPr>
              <a:t>  (conservative anti-feminist lawyer) former STOP ERA on the grounds that if it passed, women could be subject to conscription</a:t>
            </a:r>
          </a:p>
          <a:p>
            <a:pPr marL="0" indent="0">
              <a:lnSpc>
                <a:spcPct val="80000"/>
              </a:lnSpc>
              <a:buNone/>
            </a:pPr>
            <a:endParaRPr lang="en-US" altLang="en-US" sz="1800" dirty="0" smtClean="0">
              <a:ea typeface="ＭＳ Ｐゴシック" panose="020B0600070205080204" pitchFamily="34" charset="-128"/>
            </a:endParaRPr>
          </a:p>
          <a:p>
            <a:pPr marL="0" indent="0">
              <a:lnSpc>
                <a:spcPct val="80000"/>
              </a:lnSpc>
              <a:buNone/>
            </a:pPr>
            <a:r>
              <a:rPr lang="en-US" altLang="en-US" sz="1800" dirty="0" smtClean="0">
                <a:ea typeface="ＭＳ Ｐゴシック" panose="020B0600070205080204" pitchFamily="34" charset="-128"/>
              </a:rPr>
              <a:t>Equal Rights Amendment was written in 1923; introduced to Congress 1972 and has not been ratified after numerous attempts, rescinded votes and expired deadlines</a:t>
            </a:r>
          </a:p>
          <a:p>
            <a:pPr marL="0" indent="0">
              <a:lnSpc>
                <a:spcPct val="80000"/>
              </a:lnSpc>
              <a:buNone/>
            </a:pPr>
            <a:r>
              <a:rPr lang="en-US" altLang="en-US" sz="1800" dirty="0">
                <a:ea typeface="ＭＳ Ｐゴシック" panose="020B0600070205080204" pitchFamily="34" charset="-128"/>
              </a:rPr>
              <a:t>	</a:t>
            </a:r>
            <a:r>
              <a:rPr lang="en-US" altLang="en-US" sz="1800" dirty="0" smtClean="0">
                <a:ea typeface="ＭＳ Ｐゴシック" panose="020B0600070205080204" pitchFamily="34" charset="-128"/>
              </a:rPr>
              <a:t>guaranteed women’s rights</a:t>
            </a:r>
          </a:p>
          <a:p>
            <a:pPr marL="0" indent="0">
              <a:lnSpc>
                <a:spcPct val="80000"/>
              </a:lnSpc>
              <a:buNone/>
            </a:pPr>
            <a:endParaRPr lang="en-US" altLang="en-US" sz="1800" dirty="0">
              <a:ea typeface="ＭＳ Ｐゴシック" panose="020B0600070205080204" pitchFamily="34" charset="-128"/>
            </a:endParaRPr>
          </a:p>
          <a:p>
            <a:pPr marL="0" indent="0">
              <a:lnSpc>
                <a:spcPct val="80000"/>
              </a:lnSpc>
              <a:buNone/>
            </a:pPr>
            <a:r>
              <a:rPr lang="en-US" altLang="en-US" sz="1800" dirty="0" smtClean="0">
                <a:ea typeface="ＭＳ Ｐゴシック" panose="020B0600070205080204" pitchFamily="34" charset="-128"/>
              </a:rPr>
              <a:t>The Pill is seen as endangering society by controlling child birth</a:t>
            </a:r>
          </a:p>
          <a:p>
            <a:pPr marL="0" indent="0">
              <a:lnSpc>
                <a:spcPct val="80000"/>
              </a:lnSpc>
              <a:buNone/>
            </a:pPr>
            <a:endParaRPr lang="en-US" altLang="en-US" sz="1800" dirty="0" smtClean="0">
              <a:ea typeface="ＭＳ Ｐゴシック" panose="020B0600070205080204" pitchFamily="34" charset="-128"/>
            </a:endParaRPr>
          </a:p>
          <a:p>
            <a:pPr marL="0" indent="0">
              <a:lnSpc>
                <a:spcPct val="80000"/>
              </a:lnSpc>
              <a:buNone/>
            </a:pPr>
            <a:r>
              <a:rPr lang="en-US" altLang="en-US" sz="1800" dirty="0" smtClean="0">
                <a:ea typeface="ＭＳ Ｐゴシック" panose="020B0600070205080204" pitchFamily="34" charset="-128"/>
              </a:rPr>
              <a:t>Roe v. Wade: </a:t>
            </a:r>
          </a:p>
          <a:p>
            <a:pPr marL="0" indent="0">
              <a:lnSpc>
                <a:spcPct val="80000"/>
              </a:lnSpc>
              <a:buNone/>
            </a:pPr>
            <a:r>
              <a:rPr lang="en-US" altLang="en-US" sz="1800" dirty="0">
                <a:ea typeface="ＭＳ Ｐゴシック" panose="020B0600070205080204" pitchFamily="34" charset="-128"/>
              </a:rPr>
              <a:t>	</a:t>
            </a:r>
            <a:r>
              <a:rPr lang="en-US" altLang="en-US" sz="1800" dirty="0" smtClean="0">
                <a:ea typeface="ＭＳ Ｐゴシック" panose="020B0600070205080204" pitchFamily="34" charset="-128"/>
              </a:rPr>
              <a:t>Moral and religious reasons for not supporting</a:t>
            </a:r>
          </a:p>
          <a:p>
            <a:pPr marL="0" indent="0">
              <a:lnSpc>
                <a:spcPct val="80000"/>
              </a:lnSpc>
              <a:buNone/>
            </a:pPr>
            <a:r>
              <a:rPr lang="en-US" altLang="en-US" sz="1800" dirty="0">
                <a:ea typeface="ＭＳ Ｐゴシック" panose="020B0600070205080204" pitchFamily="34" charset="-128"/>
              </a:rPr>
              <a:t>	</a:t>
            </a:r>
            <a:r>
              <a:rPr lang="en-US" altLang="en-US" sz="1800" dirty="0" smtClean="0">
                <a:ea typeface="ＭＳ Ｐゴシック" panose="020B0600070205080204" pitchFamily="34" charset="-128"/>
              </a:rPr>
              <a:t>question of “life” and “killing”</a:t>
            </a: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414204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2280" y="186921"/>
            <a:ext cx="10353761" cy="1326321"/>
          </a:xfrm>
        </p:spPr>
        <p:txBody>
          <a:bodyPr/>
          <a:lstStyle/>
          <a:p>
            <a:r>
              <a:rPr lang="en-US" dirty="0" smtClean="0"/>
              <a:t>The bonds of womanhood</a:t>
            </a:r>
            <a:endParaRPr lang="en-US" dirty="0"/>
          </a:p>
        </p:txBody>
      </p:sp>
      <p:sp>
        <p:nvSpPr>
          <p:cNvPr id="5" name="Content Placeholder 4"/>
          <p:cNvSpPr>
            <a:spLocks noGrp="1"/>
          </p:cNvSpPr>
          <p:nvPr>
            <p:ph idx="1"/>
          </p:nvPr>
        </p:nvSpPr>
        <p:spPr>
          <a:xfrm>
            <a:off x="3151466" y="1909050"/>
            <a:ext cx="8800127" cy="4652466"/>
          </a:xfrm>
        </p:spPr>
        <p:txBody>
          <a:bodyPr>
            <a:normAutofit/>
          </a:bodyPr>
          <a:lstStyle/>
          <a:p>
            <a:r>
              <a:rPr lang="en-US" sz="2800" dirty="0" smtClean="0"/>
              <a:t>Mid-1800s:  </a:t>
            </a:r>
            <a:r>
              <a:rPr lang="en-US" sz="2800" u="sng" dirty="0" smtClean="0"/>
              <a:t>The Bonds of Womanhood</a:t>
            </a:r>
            <a:r>
              <a:rPr lang="en-US" dirty="0" smtClean="0"/>
              <a:t>	 (Nancy </a:t>
            </a:r>
            <a:r>
              <a:rPr lang="en-US" dirty="0" err="1" smtClean="0"/>
              <a:t>Cott</a:t>
            </a:r>
            <a:r>
              <a:rPr lang="en-US" dirty="0" smtClean="0"/>
              <a:t>)	</a:t>
            </a:r>
          </a:p>
          <a:p>
            <a:pPr lvl="2"/>
            <a:r>
              <a:rPr lang="en-US" sz="2400" dirty="0" smtClean="0"/>
              <a:t>Idea that women were “trapped”	</a:t>
            </a:r>
          </a:p>
          <a:p>
            <a:pPr lvl="3"/>
            <a:r>
              <a:rPr lang="en-US" sz="2400" dirty="0" smtClean="0"/>
              <a:t>By domestic roles in the home</a:t>
            </a:r>
          </a:p>
          <a:p>
            <a:pPr lvl="3"/>
            <a:r>
              <a:rPr lang="en-US" sz="2400" dirty="0" smtClean="0"/>
              <a:t>Under paid, long hours, horrid working conditions in factories</a:t>
            </a:r>
          </a:p>
          <a:p>
            <a:pPr lvl="3"/>
            <a:r>
              <a:rPr lang="en-US" sz="2400" dirty="0" smtClean="0"/>
              <a:t>If educated, were limited in what positions they could hold (making less money)</a:t>
            </a:r>
          </a:p>
          <a:p>
            <a:pPr lvl="4"/>
            <a:endParaRPr lang="en-US" dirty="0" smtClean="0"/>
          </a:p>
          <a:p>
            <a:pPr lvl="4"/>
            <a:endParaRPr lang="en-US" dirty="0"/>
          </a:p>
          <a:p>
            <a:pPr lvl="8"/>
            <a:r>
              <a:rPr lang="en-US" sz="2400" dirty="0" smtClean="0"/>
              <a:t>SOLIDARITY  in their plight</a:t>
            </a:r>
          </a:p>
          <a:p>
            <a:pPr lvl="8"/>
            <a:endParaRPr lang="en-US" sz="2400" dirty="0"/>
          </a:p>
          <a:p>
            <a:pPr marL="3657600" lvl="8" indent="0">
              <a:buNone/>
            </a:pPr>
            <a:endParaRPr lang="en-US" sz="2400" dirty="0" smtClean="0"/>
          </a:p>
        </p:txBody>
      </p:sp>
      <p:sp>
        <p:nvSpPr>
          <p:cNvPr id="6" name="Right Arrow 5"/>
          <p:cNvSpPr/>
          <p:nvPr/>
        </p:nvSpPr>
        <p:spPr>
          <a:xfrm>
            <a:off x="4518555" y="5969087"/>
            <a:ext cx="2021983"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376739" y="2749637"/>
            <a:ext cx="3019425" cy="3219450"/>
          </a:xfrm>
          <a:prstGeom prst="rect">
            <a:avLst/>
          </a:prstGeom>
        </p:spPr>
      </p:pic>
    </p:spTree>
    <p:extLst>
      <p:ext uri="{BB962C8B-B14F-4D97-AF65-F5344CB8AC3E}">
        <p14:creationId xmlns:p14="http://schemas.microsoft.com/office/powerpoint/2010/main" val="24098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28" y="274749"/>
            <a:ext cx="10353761" cy="1326321"/>
          </a:xfrm>
        </p:spPr>
        <p:txBody>
          <a:bodyPr/>
          <a:lstStyle/>
          <a:p>
            <a:r>
              <a:rPr lang="en-US" dirty="0" smtClean="0"/>
              <a:t>Anti-feminism</a:t>
            </a:r>
            <a:endParaRPr lang="en-US" dirty="0"/>
          </a:p>
        </p:txBody>
      </p:sp>
      <p:pic>
        <p:nvPicPr>
          <p:cNvPr id="4" name="Content Placeholder 3"/>
          <p:cNvPicPr>
            <a:picLocks noGrp="1" noChangeAspect="1"/>
          </p:cNvPicPr>
          <p:nvPr>
            <p:ph idx="1"/>
          </p:nvPr>
        </p:nvPicPr>
        <p:blipFill>
          <a:blip r:embed="rId2"/>
          <a:stretch>
            <a:fillRect/>
          </a:stretch>
        </p:blipFill>
        <p:spPr>
          <a:xfrm>
            <a:off x="0" y="1184856"/>
            <a:ext cx="8590387" cy="5201792"/>
          </a:xfrm>
          <a:prstGeom prst="rect">
            <a:avLst/>
          </a:prstGeom>
        </p:spPr>
      </p:pic>
      <p:pic>
        <p:nvPicPr>
          <p:cNvPr id="5" name="Picture 4"/>
          <p:cNvPicPr>
            <a:picLocks noChangeAspect="1"/>
          </p:cNvPicPr>
          <p:nvPr/>
        </p:nvPicPr>
        <p:blipFill>
          <a:blip r:embed="rId3"/>
          <a:stretch>
            <a:fillRect/>
          </a:stretch>
        </p:blipFill>
        <p:spPr>
          <a:xfrm>
            <a:off x="8791013" y="103030"/>
            <a:ext cx="3189204" cy="4330169"/>
          </a:xfrm>
          <a:prstGeom prst="rect">
            <a:avLst/>
          </a:prstGeom>
        </p:spPr>
      </p:pic>
      <p:pic>
        <p:nvPicPr>
          <p:cNvPr id="6" name="Picture 5"/>
          <p:cNvPicPr>
            <a:picLocks noChangeAspect="1"/>
          </p:cNvPicPr>
          <p:nvPr/>
        </p:nvPicPr>
        <p:blipFill>
          <a:blip r:embed="rId4"/>
          <a:stretch>
            <a:fillRect/>
          </a:stretch>
        </p:blipFill>
        <p:spPr>
          <a:xfrm>
            <a:off x="7349392" y="4024365"/>
            <a:ext cx="3679150" cy="2637881"/>
          </a:xfrm>
          <a:prstGeom prst="rect">
            <a:avLst/>
          </a:prstGeom>
        </p:spPr>
      </p:pic>
    </p:spTree>
    <p:extLst>
      <p:ext uri="{BB962C8B-B14F-4D97-AF65-F5344CB8AC3E}">
        <p14:creationId xmlns:p14="http://schemas.microsoft.com/office/powerpoint/2010/main" val="4072468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45960"/>
            <a:ext cx="10353761" cy="1326321"/>
          </a:xfrm>
        </p:spPr>
        <p:txBody>
          <a:bodyPr/>
          <a:lstStyle/>
          <a:p>
            <a:r>
              <a:rPr lang="en-US" dirty="0" smtClean="0"/>
              <a:t>Today</a:t>
            </a:r>
            <a:endParaRPr lang="en-US" dirty="0"/>
          </a:p>
        </p:txBody>
      </p:sp>
      <p:sp>
        <p:nvSpPr>
          <p:cNvPr id="3" name="Content Placeholder 2"/>
          <p:cNvSpPr>
            <a:spLocks noGrp="1"/>
          </p:cNvSpPr>
          <p:nvPr>
            <p:ph idx="1"/>
          </p:nvPr>
        </p:nvSpPr>
        <p:spPr>
          <a:xfrm>
            <a:off x="913795" y="1246057"/>
            <a:ext cx="10896132" cy="5502473"/>
          </a:xfrm>
        </p:spPr>
        <p:txBody>
          <a:bodyPr>
            <a:normAutofit/>
          </a:bodyPr>
          <a:lstStyle/>
          <a:p>
            <a:r>
              <a:rPr lang="en-US" dirty="0" smtClean="0">
                <a:hlinkClick r:id="rId2"/>
              </a:rPr>
              <a:t>https://www.youtube.com/watch?v=S5pM1fW6hNs&amp;index=9&amp;list=PLpiEH3_VexzFJ9V5D4ALZ72uy2qGodBS0</a:t>
            </a:r>
            <a:endParaRPr lang="en-US" dirty="0" smtClean="0"/>
          </a:p>
          <a:p>
            <a:r>
              <a:rPr lang="en-US" dirty="0" smtClean="0">
                <a:hlinkClick r:id="rId3"/>
              </a:rPr>
              <a:t>https://www.youtube.com/watch?v=LszYkRyHRZg&amp;list=PLpiEH3_VexzFJ9V5D4ALZ72uy2qGodBS0</a:t>
            </a:r>
            <a:endParaRPr lang="en-US" dirty="0" smtClean="0"/>
          </a:p>
          <a:p>
            <a:endParaRPr lang="en-US" dirty="0" smtClean="0"/>
          </a:p>
        </p:txBody>
      </p:sp>
      <p:pic>
        <p:nvPicPr>
          <p:cNvPr id="4" name="Picture 3"/>
          <p:cNvPicPr>
            <a:picLocks noChangeAspect="1"/>
          </p:cNvPicPr>
          <p:nvPr/>
        </p:nvPicPr>
        <p:blipFill>
          <a:blip r:embed="rId4"/>
          <a:stretch>
            <a:fillRect/>
          </a:stretch>
        </p:blipFill>
        <p:spPr>
          <a:xfrm>
            <a:off x="5262000" y="3245610"/>
            <a:ext cx="1657350" cy="2762250"/>
          </a:xfrm>
          <a:prstGeom prst="rect">
            <a:avLst/>
          </a:prstGeom>
        </p:spPr>
      </p:pic>
    </p:spTree>
    <p:extLst>
      <p:ext uri="{BB962C8B-B14F-4D97-AF65-F5344CB8AC3E}">
        <p14:creationId xmlns:p14="http://schemas.microsoft.com/office/powerpoint/2010/main" val="403717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90153"/>
            <a:ext cx="6851561" cy="6645498"/>
          </a:xfrm>
        </p:spPr>
        <p:txBody>
          <a:bodyPr>
            <a:normAutofit/>
          </a:bodyPr>
          <a:lstStyle/>
          <a:p>
            <a:pPr lvl="1"/>
            <a:endParaRPr lang="en-US" dirty="0" smtClean="0"/>
          </a:p>
          <a:p>
            <a:r>
              <a:rPr lang="en-US" sz="2400" b="1" dirty="0" smtClean="0"/>
              <a:t>New (Old?) battles today:</a:t>
            </a:r>
          </a:p>
          <a:p>
            <a:endParaRPr lang="en-US" sz="1800" dirty="0"/>
          </a:p>
          <a:p>
            <a:pPr lvl="1"/>
            <a:r>
              <a:rPr lang="en-US" dirty="0"/>
              <a:t>"We've demonstrated that women can do what men do, but not yet that men can do what women do. That's why most women have two jobs—one inside the home and one outside it—which is impossible. The truth is that women can't be equal outside the home until men are equal in it.” – </a:t>
            </a:r>
            <a:r>
              <a:rPr lang="en-US" dirty="0" smtClean="0"/>
              <a:t>Steinem</a:t>
            </a:r>
          </a:p>
          <a:p>
            <a:pPr lvl="1"/>
            <a:endParaRPr lang="en-US" dirty="0"/>
          </a:p>
          <a:p>
            <a:pPr lvl="1"/>
            <a:endParaRPr lang="en-US" dirty="0"/>
          </a:p>
          <a:p>
            <a:pPr lvl="1"/>
            <a:r>
              <a:rPr lang="en-US" dirty="0"/>
              <a:t>Women work the same hours as men outside of the home; women do the majority of the work in the home.</a:t>
            </a:r>
          </a:p>
          <a:p>
            <a:pPr lvl="2"/>
            <a:r>
              <a:rPr lang="en-US" sz="1800" dirty="0"/>
              <a:t>1960s women performed 32 hours of housework/</a:t>
            </a:r>
            <a:r>
              <a:rPr lang="en-US" sz="1800" dirty="0" err="1"/>
              <a:t>wk</a:t>
            </a:r>
            <a:r>
              <a:rPr lang="en-US" sz="1800" dirty="0"/>
              <a:t> vs. men doing 4</a:t>
            </a:r>
          </a:p>
          <a:p>
            <a:pPr lvl="2"/>
            <a:r>
              <a:rPr lang="en-US" sz="1800" dirty="0"/>
              <a:t>2000 women perform 19hrs to men’s 10</a:t>
            </a:r>
          </a:p>
          <a:p>
            <a:pPr lvl="1"/>
            <a:endParaRPr lang="en-US" dirty="0"/>
          </a:p>
        </p:txBody>
      </p:sp>
      <p:pic>
        <p:nvPicPr>
          <p:cNvPr id="4" name="Picture 3"/>
          <p:cNvPicPr>
            <a:picLocks noChangeAspect="1"/>
          </p:cNvPicPr>
          <p:nvPr/>
        </p:nvPicPr>
        <p:blipFill>
          <a:blip r:embed="rId2"/>
          <a:stretch>
            <a:fillRect/>
          </a:stretch>
        </p:blipFill>
        <p:spPr>
          <a:xfrm>
            <a:off x="8379924" y="90153"/>
            <a:ext cx="3719847" cy="3732763"/>
          </a:xfrm>
          <a:prstGeom prst="rect">
            <a:avLst/>
          </a:prstGeom>
        </p:spPr>
      </p:pic>
      <p:pic>
        <p:nvPicPr>
          <p:cNvPr id="5" name="Picture 4"/>
          <p:cNvPicPr>
            <a:picLocks noChangeAspect="1"/>
          </p:cNvPicPr>
          <p:nvPr/>
        </p:nvPicPr>
        <p:blipFill>
          <a:blip r:embed="rId3"/>
          <a:stretch>
            <a:fillRect/>
          </a:stretch>
        </p:blipFill>
        <p:spPr>
          <a:xfrm>
            <a:off x="6847111" y="3258355"/>
            <a:ext cx="3684658" cy="3477296"/>
          </a:xfrm>
          <a:prstGeom prst="rect">
            <a:avLst/>
          </a:prstGeom>
        </p:spPr>
      </p:pic>
    </p:spTree>
    <p:extLst>
      <p:ext uri="{BB962C8B-B14F-4D97-AF65-F5344CB8AC3E}">
        <p14:creationId xmlns:p14="http://schemas.microsoft.com/office/powerpoint/2010/main" val="33755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63" y="133082"/>
            <a:ext cx="10353761" cy="1326321"/>
          </a:xfrm>
        </p:spPr>
        <p:txBody>
          <a:bodyPr/>
          <a:lstStyle/>
          <a:p>
            <a:r>
              <a:rPr lang="en-US" dirty="0" smtClean="0"/>
              <a:t>The poverty gap = the gender gap?</a:t>
            </a:r>
            <a:endParaRPr lang="en-US" dirty="0"/>
          </a:p>
        </p:txBody>
      </p:sp>
      <p:sp>
        <p:nvSpPr>
          <p:cNvPr id="3" name="Content Placeholder 2"/>
          <p:cNvSpPr>
            <a:spLocks noGrp="1"/>
          </p:cNvSpPr>
          <p:nvPr>
            <p:ph idx="1"/>
          </p:nvPr>
        </p:nvSpPr>
        <p:spPr>
          <a:xfrm>
            <a:off x="141063" y="1300767"/>
            <a:ext cx="11746137" cy="5422006"/>
          </a:xfrm>
        </p:spPr>
        <p:txBody>
          <a:bodyPr>
            <a:normAutofit/>
          </a:bodyPr>
          <a:lstStyle/>
          <a:p>
            <a:pPr lvl="1"/>
            <a:r>
              <a:rPr lang="en-US" sz="2000" dirty="0"/>
              <a:t>Gender pay gap – men occupy jobs that pay </a:t>
            </a:r>
            <a:r>
              <a:rPr lang="en-US" sz="2000" dirty="0" smtClean="0"/>
              <a:t>more</a:t>
            </a:r>
          </a:p>
          <a:p>
            <a:pPr lvl="1"/>
            <a:endParaRPr lang="en-US" sz="2000" dirty="0"/>
          </a:p>
          <a:p>
            <a:pPr lvl="1"/>
            <a:r>
              <a:rPr lang="en-US" sz="2000" dirty="0"/>
              <a:t>Glass-ceiling – men move up to higher positions disproportionately more than </a:t>
            </a:r>
            <a:r>
              <a:rPr lang="en-US" sz="2000" dirty="0" smtClean="0"/>
              <a:t>women (even though more women are in college and more are earning higher level degrees)</a:t>
            </a:r>
          </a:p>
          <a:p>
            <a:pPr lvl="1"/>
            <a:endParaRPr lang="en-US" sz="2000" dirty="0"/>
          </a:p>
          <a:p>
            <a:pPr lvl="1"/>
            <a:r>
              <a:rPr lang="en-US" sz="2000" dirty="0"/>
              <a:t>Women represent 50% of the U.S. population but only represent 16% in politics; U.S. ranks 68</a:t>
            </a:r>
            <a:r>
              <a:rPr lang="en-US" sz="2000" baseline="30000" dirty="0"/>
              <a:t>th</a:t>
            </a:r>
            <a:r>
              <a:rPr lang="en-US" sz="2000" dirty="0"/>
              <a:t> out of 189 countries in women’s political representation (UNDP</a:t>
            </a:r>
            <a:r>
              <a:rPr lang="en-US" sz="2000" dirty="0" smtClean="0"/>
              <a:t>)</a:t>
            </a:r>
          </a:p>
          <a:p>
            <a:pPr lvl="1"/>
            <a:endParaRPr lang="en-US" sz="2000" dirty="0"/>
          </a:p>
          <a:p>
            <a:pPr lvl="1"/>
            <a:r>
              <a:rPr lang="en-US" sz="2000" dirty="0"/>
              <a:t>Single-mother households with children under 5: 49% live below the poverty line in Wisconsin vs. 4.7% for married couples with children under </a:t>
            </a:r>
            <a:r>
              <a:rPr lang="en-US" sz="2000" dirty="0" smtClean="0"/>
              <a:t>5</a:t>
            </a:r>
          </a:p>
          <a:p>
            <a:pPr lvl="1"/>
            <a:endParaRPr lang="en-US" sz="2000" dirty="0"/>
          </a:p>
          <a:p>
            <a:pPr lvl="1"/>
            <a:r>
              <a:rPr lang="en-US" sz="2000" dirty="0"/>
              <a:t>Women make up 60% of the world’s working poor (50% of the wealthiest women in the world are in China!)</a:t>
            </a:r>
          </a:p>
        </p:txBody>
      </p:sp>
    </p:spTree>
    <p:extLst>
      <p:ext uri="{BB962C8B-B14F-4D97-AF65-F5344CB8AC3E}">
        <p14:creationId xmlns:p14="http://schemas.microsoft.com/office/powerpoint/2010/main" val="104031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9022" y="1074013"/>
            <a:ext cx="10004083" cy="4991936"/>
          </a:xfrm>
          <a:prstGeom prst="rect">
            <a:avLst/>
          </a:prstGeom>
        </p:spPr>
      </p:pic>
    </p:spTree>
    <p:extLst>
      <p:ext uri="{BB962C8B-B14F-4D97-AF65-F5344CB8AC3E}">
        <p14:creationId xmlns:p14="http://schemas.microsoft.com/office/powerpoint/2010/main" val="2420036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353" y="502901"/>
            <a:ext cx="5964192" cy="6037824"/>
          </a:xfrm>
          <a:prstGeom prst="rect">
            <a:avLst/>
          </a:prstGeom>
        </p:spPr>
      </p:pic>
    </p:spTree>
    <p:extLst>
      <p:ext uri="{BB962C8B-B14F-4D97-AF65-F5344CB8AC3E}">
        <p14:creationId xmlns:p14="http://schemas.microsoft.com/office/powerpoint/2010/main" val="4111455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eministing.com/files/2011/08/educationpaygapg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55" y="176351"/>
            <a:ext cx="9342641" cy="647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70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2213" y="489397"/>
            <a:ext cx="5528410" cy="5955401"/>
          </a:xfrm>
          <a:prstGeom prst="rect">
            <a:avLst/>
          </a:prstGeom>
        </p:spPr>
      </p:pic>
    </p:spTree>
    <p:extLst>
      <p:ext uri="{BB962C8B-B14F-4D97-AF65-F5344CB8AC3E}">
        <p14:creationId xmlns:p14="http://schemas.microsoft.com/office/powerpoint/2010/main" val="240824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Solidarity:</a:t>
            </a:r>
            <a:endParaRPr lang="en-US" dirty="0"/>
          </a:p>
        </p:txBody>
      </p:sp>
      <p:sp>
        <p:nvSpPr>
          <p:cNvPr id="3" name="Content Placeholder 2"/>
          <p:cNvSpPr>
            <a:spLocks noGrp="1"/>
          </p:cNvSpPr>
          <p:nvPr>
            <p:ph idx="1"/>
          </p:nvPr>
        </p:nvSpPr>
        <p:spPr>
          <a:xfrm>
            <a:off x="913794" y="2070306"/>
            <a:ext cx="10353762" cy="3695136"/>
          </a:xfrm>
        </p:spPr>
        <p:txBody>
          <a:bodyPr>
            <a:normAutofit/>
          </a:bodyPr>
          <a:lstStyle/>
          <a:p>
            <a:r>
              <a:rPr lang="en-US" sz="2800" dirty="0"/>
              <a:t>is unity (as of a group or class) that produces or is based on </a:t>
            </a:r>
            <a:r>
              <a:rPr lang="en-US" sz="2800" dirty="0" smtClean="0"/>
              <a:t>collective interests</a:t>
            </a:r>
            <a:r>
              <a:rPr lang="en-US" sz="2800" dirty="0"/>
              <a:t>, objectives, standards, and sympathies</a:t>
            </a:r>
            <a:r>
              <a:rPr lang="en-US" sz="2800" dirty="0" smtClean="0"/>
              <a:t>.</a:t>
            </a:r>
            <a:r>
              <a:rPr lang="en-US" sz="2800" baseline="30000" dirty="0"/>
              <a:t> </a:t>
            </a:r>
            <a:r>
              <a:rPr lang="en-US" sz="2800" dirty="0" smtClean="0"/>
              <a:t> </a:t>
            </a:r>
            <a:r>
              <a:rPr lang="en-US" sz="2800" dirty="0"/>
              <a:t>It refers to the </a:t>
            </a:r>
            <a:r>
              <a:rPr lang="en-US" sz="2800" dirty="0">
                <a:hlinkClick r:id="rId2" tooltip="Social relations"/>
              </a:rPr>
              <a:t>ties in a society</a:t>
            </a:r>
            <a:r>
              <a:rPr lang="en-US" sz="2800" dirty="0"/>
              <a:t> that bind people together as one.</a:t>
            </a:r>
          </a:p>
        </p:txBody>
      </p:sp>
      <p:pic>
        <p:nvPicPr>
          <p:cNvPr id="4" name="Picture 3"/>
          <p:cNvPicPr>
            <a:picLocks noChangeAspect="1"/>
          </p:cNvPicPr>
          <p:nvPr/>
        </p:nvPicPr>
        <p:blipFill>
          <a:blip r:embed="rId3"/>
          <a:stretch>
            <a:fillRect/>
          </a:stretch>
        </p:blipFill>
        <p:spPr>
          <a:xfrm>
            <a:off x="3078859" y="3904994"/>
            <a:ext cx="5702806" cy="2585957"/>
          </a:xfrm>
          <a:prstGeom prst="rect">
            <a:avLst/>
          </a:prstGeom>
        </p:spPr>
      </p:pic>
    </p:spTree>
    <p:extLst>
      <p:ext uri="{BB962C8B-B14F-4D97-AF65-F5344CB8AC3E}">
        <p14:creationId xmlns:p14="http://schemas.microsoft.com/office/powerpoint/2010/main" val="411649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62" y="141667"/>
            <a:ext cx="10353761" cy="939955"/>
          </a:xfrm>
        </p:spPr>
        <p:txBody>
          <a:bodyPr/>
          <a:lstStyle/>
          <a:p>
            <a:r>
              <a:rPr lang="en-US" dirty="0" smtClean="0"/>
              <a:t>Activism leads to Organizing</a:t>
            </a:r>
            <a:endParaRPr lang="en-US" dirty="0"/>
          </a:p>
        </p:txBody>
      </p:sp>
      <p:sp>
        <p:nvSpPr>
          <p:cNvPr id="3" name="Content Placeholder 2"/>
          <p:cNvSpPr>
            <a:spLocks noGrp="1"/>
          </p:cNvSpPr>
          <p:nvPr>
            <p:ph idx="1"/>
          </p:nvPr>
        </p:nvSpPr>
        <p:spPr>
          <a:xfrm>
            <a:off x="217331" y="2930553"/>
            <a:ext cx="6658377" cy="3849128"/>
          </a:xfrm>
        </p:spPr>
        <p:txBody>
          <a:bodyPr>
            <a:noAutofit/>
          </a:bodyPr>
          <a:lstStyle/>
          <a:p>
            <a:pPr marL="0" indent="0">
              <a:buNone/>
            </a:pPr>
            <a:r>
              <a:rPr lang="en-US" dirty="0" smtClean="0"/>
              <a:t>Women rights activists were typically part of the Abolitionist and Prohibition movements </a:t>
            </a:r>
          </a:p>
          <a:p>
            <a:r>
              <a:rPr lang="en-US" dirty="0" smtClean="0"/>
              <a:t>No right to vote</a:t>
            </a:r>
          </a:p>
          <a:p>
            <a:r>
              <a:rPr lang="en-US" dirty="0" smtClean="0"/>
              <a:t>No right to her own wages or property</a:t>
            </a:r>
          </a:p>
          <a:p>
            <a:r>
              <a:rPr lang="en-US" dirty="0" smtClean="0"/>
              <a:t>No rights in divorce cases</a:t>
            </a:r>
          </a:p>
          <a:p>
            <a:r>
              <a:rPr lang="en-US" dirty="0" smtClean="0"/>
              <a:t>No equal employment opportunities</a:t>
            </a:r>
          </a:p>
          <a:p>
            <a:r>
              <a:rPr lang="en-US" dirty="0" smtClean="0"/>
              <a:t>No entrance into colleges</a:t>
            </a:r>
            <a:endParaRPr lang="en-US" dirty="0"/>
          </a:p>
        </p:txBody>
      </p:sp>
      <p:pic>
        <p:nvPicPr>
          <p:cNvPr id="4" name="Picture 3"/>
          <p:cNvPicPr>
            <a:picLocks noChangeAspect="1"/>
          </p:cNvPicPr>
          <p:nvPr/>
        </p:nvPicPr>
        <p:blipFill>
          <a:blip r:embed="rId2"/>
          <a:stretch>
            <a:fillRect/>
          </a:stretch>
        </p:blipFill>
        <p:spPr>
          <a:xfrm>
            <a:off x="6875708" y="2619017"/>
            <a:ext cx="4492044" cy="4160664"/>
          </a:xfrm>
          <a:prstGeom prst="rect">
            <a:avLst/>
          </a:prstGeom>
        </p:spPr>
      </p:pic>
      <p:sp>
        <p:nvSpPr>
          <p:cNvPr id="6" name="TextBox 5"/>
          <p:cNvSpPr txBox="1"/>
          <p:nvPr/>
        </p:nvSpPr>
        <p:spPr>
          <a:xfrm>
            <a:off x="217332" y="1234022"/>
            <a:ext cx="11726592" cy="1384995"/>
          </a:xfrm>
          <a:prstGeom prst="rect">
            <a:avLst/>
          </a:prstGeom>
          <a:noFill/>
        </p:spPr>
        <p:txBody>
          <a:bodyPr wrap="square" rtlCol="0">
            <a:spAutoFit/>
          </a:bodyPr>
          <a:lstStyle/>
          <a:p>
            <a:r>
              <a:rPr lang="en-US" sz="2800" dirty="0"/>
              <a:t>Sarah Grimke’ (1830s) “I ask no favors for my sex.  I surrender not our claim to equality.  All I ask of our brethren is that they will take their feet from off our necks, and permit us to stand upright...”</a:t>
            </a:r>
          </a:p>
        </p:txBody>
      </p:sp>
    </p:spTree>
    <p:extLst>
      <p:ext uri="{BB962C8B-B14F-4D97-AF65-F5344CB8AC3E}">
        <p14:creationId xmlns:p14="http://schemas.microsoft.com/office/powerpoint/2010/main" val="28854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3350"/>
            <a:ext cx="10353761" cy="707196"/>
          </a:xfrm>
        </p:spPr>
        <p:txBody>
          <a:bodyPr/>
          <a:lstStyle/>
          <a:p>
            <a:r>
              <a:rPr lang="en-US" dirty="0" smtClean="0"/>
              <a:t>Women’s rights</a:t>
            </a:r>
            <a:endParaRPr lang="en-US" dirty="0"/>
          </a:p>
        </p:txBody>
      </p:sp>
      <p:sp>
        <p:nvSpPr>
          <p:cNvPr id="3" name="Content Placeholder 2"/>
          <p:cNvSpPr>
            <a:spLocks noGrp="1"/>
          </p:cNvSpPr>
          <p:nvPr>
            <p:ph idx="1"/>
          </p:nvPr>
        </p:nvSpPr>
        <p:spPr>
          <a:xfrm>
            <a:off x="256570" y="840546"/>
            <a:ext cx="10697180" cy="5826954"/>
          </a:xfrm>
        </p:spPr>
        <p:txBody>
          <a:bodyPr>
            <a:normAutofit fontScale="92500" lnSpcReduction="10000"/>
          </a:bodyPr>
          <a:lstStyle/>
          <a:p>
            <a:r>
              <a:rPr lang="en-US" dirty="0" smtClean="0"/>
              <a:t>Women involved in anti-slavery movements</a:t>
            </a:r>
          </a:p>
          <a:p>
            <a:pPr lvl="1"/>
            <a:r>
              <a:rPr lang="en-US" dirty="0" smtClean="0"/>
              <a:t>Resented men taking leadership roles</a:t>
            </a:r>
          </a:p>
          <a:p>
            <a:pPr lvl="1"/>
            <a:r>
              <a:rPr lang="en-US" dirty="0" smtClean="0"/>
              <a:t>Sarah and Angelina Grimke</a:t>
            </a:r>
          </a:p>
          <a:p>
            <a:pPr lvl="2"/>
            <a:r>
              <a:rPr lang="en-US" sz="1800" i="1" dirty="0" smtClean="0"/>
              <a:t>Letter on the Condition of Women and Equality of Sexes </a:t>
            </a:r>
            <a:r>
              <a:rPr lang="en-US" sz="1800" dirty="0" smtClean="0"/>
              <a:t>(1837 – Sarah Grimke)</a:t>
            </a:r>
          </a:p>
          <a:p>
            <a:pPr lvl="1"/>
            <a:r>
              <a:rPr lang="en-US" dirty="0" smtClean="0"/>
              <a:t>1848 1</a:t>
            </a:r>
            <a:r>
              <a:rPr lang="en-US" baseline="30000" dirty="0" smtClean="0"/>
              <a:t>st</a:t>
            </a:r>
            <a:r>
              <a:rPr lang="en-US" dirty="0" smtClean="0"/>
              <a:t> suffrage movement: Seneca Falls Convention</a:t>
            </a:r>
          </a:p>
          <a:p>
            <a:pPr lvl="2"/>
            <a:r>
              <a:rPr lang="en-US" sz="1800" dirty="0" smtClean="0"/>
              <a:t>Declaration of Sentiments</a:t>
            </a:r>
          </a:p>
          <a:p>
            <a:pPr lvl="3"/>
            <a:r>
              <a:rPr lang="en-US" sz="1800" dirty="0" smtClean="0"/>
              <a:t>“all men and women are created equal”</a:t>
            </a:r>
          </a:p>
          <a:p>
            <a:pPr lvl="3"/>
            <a:r>
              <a:rPr lang="en-US" sz="1800" dirty="0" smtClean="0"/>
              <a:t>List of grievances</a:t>
            </a:r>
          </a:p>
          <a:p>
            <a:pPr lvl="1"/>
            <a:r>
              <a:rPr lang="en-US" dirty="0" smtClean="0"/>
              <a:t>National American Woman Suffrage Association (1890)</a:t>
            </a:r>
          </a:p>
          <a:p>
            <a:pPr lvl="2"/>
            <a:r>
              <a:rPr lang="en-US" sz="1800" dirty="0" smtClean="0"/>
              <a:t>Formed when 2 suffragist organizations merged</a:t>
            </a:r>
          </a:p>
          <a:p>
            <a:pPr lvl="3"/>
            <a:r>
              <a:rPr lang="en-US" sz="1800" dirty="0" smtClean="0"/>
              <a:t>Elizabeth Cady Stanton and Susan B. Anthony</a:t>
            </a:r>
          </a:p>
          <a:p>
            <a:pPr lvl="4"/>
            <a:r>
              <a:rPr lang="en-US" sz="1800" dirty="0" smtClean="0"/>
              <a:t>1870 Anthony tried to vote, filed a lawsuit and lost</a:t>
            </a:r>
          </a:p>
          <a:p>
            <a:pPr lvl="4"/>
            <a:r>
              <a:rPr lang="en-US" sz="1800" dirty="0" smtClean="0"/>
              <a:t>1872 did vote, arrested and 1 night in jail</a:t>
            </a:r>
          </a:p>
          <a:p>
            <a:pPr lvl="3"/>
            <a:r>
              <a:rPr lang="en-US" sz="1800" dirty="0" smtClean="0"/>
              <a:t>Lucy Stone</a:t>
            </a:r>
          </a:p>
          <a:p>
            <a:pPr lvl="2"/>
            <a:r>
              <a:rPr lang="en-US" sz="1800" dirty="0" smtClean="0"/>
              <a:t>2m members under Carrie Chapman Catt</a:t>
            </a:r>
          </a:p>
          <a:p>
            <a:pPr lvl="3"/>
            <a:r>
              <a:rPr lang="en-US" sz="1800" dirty="0" smtClean="0"/>
              <a:t>19</a:t>
            </a:r>
            <a:r>
              <a:rPr lang="en-US" sz="1800" baseline="30000" dirty="0" smtClean="0"/>
              <a:t>th</a:t>
            </a:r>
            <a:r>
              <a:rPr lang="en-US" sz="1800" dirty="0" smtClean="0"/>
              <a:t> Amendment passed 1919</a:t>
            </a:r>
          </a:p>
        </p:txBody>
      </p:sp>
      <p:pic>
        <p:nvPicPr>
          <p:cNvPr id="4" name="Picture 3"/>
          <p:cNvPicPr>
            <a:picLocks noChangeAspect="1"/>
          </p:cNvPicPr>
          <p:nvPr/>
        </p:nvPicPr>
        <p:blipFill>
          <a:blip r:embed="rId2"/>
          <a:stretch>
            <a:fillRect/>
          </a:stretch>
        </p:blipFill>
        <p:spPr>
          <a:xfrm>
            <a:off x="9781656" y="476179"/>
            <a:ext cx="2143125" cy="2143125"/>
          </a:xfrm>
          <a:prstGeom prst="rect">
            <a:avLst/>
          </a:prstGeom>
        </p:spPr>
      </p:pic>
      <p:pic>
        <p:nvPicPr>
          <p:cNvPr id="5" name="Picture 4"/>
          <p:cNvPicPr>
            <a:picLocks noChangeAspect="1"/>
          </p:cNvPicPr>
          <p:nvPr/>
        </p:nvPicPr>
        <p:blipFill>
          <a:blip r:embed="rId3"/>
          <a:stretch>
            <a:fillRect/>
          </a:stretch>
        </p:blipFill>
        <p:spPr>
          <a:xfrm>
            <a:off x="7496833" y="3326500"/>
            <a:ext cx="4569645" cy="3040891"/>
          </a:xfrm>
          <a:prstGeom prst="rect">
            <a:avLst/>
          </a:prstGeom>
        </p:spPr>
      </p:pic>
    </p:spTree>
    <p:extLst>
      <p:ext uri="{BB962C8B-B14F-4D97-AF65-F5344CB8AC3E}">
        <p14:creationId xmlns:p14="http://schemas.microsoft.com/office/powerpoint/2010/main" val="417185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Abolitionists</a:t>
            </a:r>
            <a:endParaRPr lang="en-US" dirty="0"/>
          </a:p>
        </p:txBody>
      </p:sp>
      <p:sp>
        <p:nvSpPr>
          <p:cNvPr id="3" name="Content Placeholder 2"/>
          <p:cNvSpPr>
            <a:spLocks noGrp="1"/>
          </p:cNvSpPr>
          <p:nvPr>
            <p:ph idx="1"/>
          </p:nvPr>
        </p:nvSpPr>
        <p:spPr/>
        <p:txBody>
          <a:bodyPr/>
          <a:lstStyle/>
          <a:p>
            <a:pPr marL="0" indent="0">
              <a:buNone/>
            </a:pPr>
            <a:r>
              <a:rPr lang="en-US" dirty="0" smtClean="0"/>
              <a:t>Sojourner Truth, Harriet Tubman</a:t>
            </a:r>
          </a:p>
          <a:p>
            <a:pPr marL="0" indent="0">
              <a:buNone/>
            </a:pPr>
            <a:endParaRPr lang="en-US" dirty="0"/>
          </a:p>
          <a:p>
            <a:pPr marL="0" indent="0">
              <a:buNone/>
            </a:pPr>
            <a:r>
              <a:rPr lang="en-US" dirty="0" smtClean="0"/>
              <a:t>“</a:t>
            </a:r>
            <a:r>
              <a:rPr lang="en-US" dirty="0" err="1" smtClean="0"/>
              <a:t>Ain’t</a:t>
            </a:r>
            <a:r>
              <a:rPr lang="en-US" dirty="0" smtClean="0"/>
              <a:t> I a Woman?”</a:t>
            </a:r>
          </a:p>
          <a:p>
            <a:pPr marL="0" indent="0">
              <a:buNone/>
            </a:pPr>
            <a:r>
              <a:rPr lang="en-US" dirty="0" err="1" smtClean="0">
                <a:hlinkClick r:id="rId2"/>
              </a:rPr>
              <a:t>Aint</a:t>
            </a:r>
            <a:r>
              <a:rPr lang="en-US" smtClean="0">
                <a:hlinkClick r:id="rId2"/>
              </a:rPr>
              <a:t> I a woman?</a:t>
            </a:r>
            <a:endParaRPr lang="en-US" dirty="0"/>
          </a:p>
        </p:txBody>
      </p:sp>
      <p:pic>
        <p:nvPicPr>
          <p:cNvPr id="4" name="Picture 3"/>
          <p:cNvPicPr>
            <a:picLocks noChangeAspect="1"/>
          </p:cNvPicPr>
          <p:nvPr/>
        </p:nvPicPr>
        <p:blipFill>
          <a:blip r:embed="rId3"/>
          <a:stretch>
            <a:fillRect/>
          </a:stretch>
        </p:blipFill>
        <p:spPr>
          <a:xfrm>
            <a:off x="8365608" y="1935921"/>
            <a:ext cx="2901948" cy="3487214"/>
          </a:xfrm>
          <a:prstGeom prst="rect">
            <a:avLst/>
          </a:prstGeom>
        </p:spPr>
      </p:pic>
    </p:spTree>
    <p:extLst>
      <p:ext uri="{BB962C8B-B14F-4D97-AF65-F5344CB8AC3E}">
        <p14:creationId xmlns:p14="http://schemas.microsoft.com/office/powerpoint/2010/main" val="367417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70" y="180975"/>
            <a:ext cx="4629755" cy="688146"/>
          </a:xfrm>
        </p:spPr>
        <p:txBody>
          <a:bodyPr/>
          <a:lstStyle/>
          <a:p>
            <a:r>
              <a:rPr lang="en-US" dirty="0" smtClean="0"/>
              <a:t>Asylum reform</a:t>
            </a:r>
            <a:endParaRPr lang="en-US" dirty="0"/>
          </a:p>
        </p:txBody>
      </p:sp>
      <p:sp>
        <p:nvSpPr>
          <p:cNvPr id="3" name="Content Placeholder 2"/>
          <p:cNvSpPr>
            <a:spLocks noGrp="1"/>
          </p:cNvSpPr>
          <p:nvPr>
            <p:ph idx="1"/>
          </p:nvPr>
        </p:nvSpPr>
        <p:spPr>
          <a:xfrm>
            <a:off x="94646" y="973896"/>
            <a:ext cx="5648929" cy="5734050"/>
          </a:xfrm>
        </p:spPr>
        <p:txBody>
          <a:bodyPr>
            <a:normAutofit/>
          </a:bodyPr>
          <a:lstStyle/>
          <a:p>
            <a:r>
              <a:rPr lang="en-US" dirty="0" smtClean="0"/>
              <a:t>Mental hospitals</a:t>
            </a:r>
          </a:p>
          <a:p>
            <a:r>
              <a:rPr lang="en-US" dirty="0" smtClean="0"/>
              <a:t>People with disabilities</a:t>
            </a:r>
          </a:p>
          <a:p>
            <a:r>
              <a:rPr lang="en-US" dirty="0" smtClean="0"/>
              <a:t>Dorothea Dix</a:t>
            </a:r>
          </a:p>
          <a:p>
            <a:pPr lvl="1"/>
            <a:r>
              <a:rPr lang="en-US" dirty="0" smtClean="0"/>
              <a:t>Spoke to MA Legislature after touring hospitals for insane, prisons, almshouses, workhouses (started 1841)</a:t>
            </a:r>
          </a:p>
          <a:p>
            <a:pPr lvl="1"/>
            <a:r>
              <a:rPr lang="en-US" dirty="0" smtClean="0"/>
              <a:t>Conditions for sick and insane: “cages, closets, cellars, pens!” (warehousing vs. care)</a:t>
            </a:r>
          </a:p>
          <a:p>
            <a:r>
              <a:rPr lang="en-US" dirty="0" smtClean="0"/>
              <a:t>Dr. John Galt</a:t>
            </a:r>
          </a:p>
          <a:p>
            <a:pPr lvl="1"/>
            <a:r>
              <a:rPr lang="en-US" dirty="0" smtClean="0"/>
              <a:t>Eastern Lunatic Asylum (Williamsburg, VA)</a:t>
            </a:r>
          </a:p>
          <a:p>
            <a:pPr lvl="2"/>
            <a:r>
              <a:rPr lang="en-US" dirty="0" smtClean="0"/>
              <a:t>1</a:t>
            </a:r>
            <a:r>
              <a:rPr lang="en-US" baseline="30000" dirty="0" smtClean="0"/>
              <a:t>st</a:t>
            </a:r>
            <a:r>
              <a:rPr lang="en-US" dirty="0" smtClean="0"/>
              <a:t> psychiatric hospital in US</a:t>
            </a:r>
          </a:p>
          <a:p>
            <a:pPr lvl="2"/>
            <a:r>
              <a:rPr lang="en-US" dirty="0" smtClean="0"/>
              <a:t>Talk therapy</a:t>
            </a:r>
          </a:p>
          <a:p>
            <a:pPr lvl="2"/>
            <a:r>
              <a:rPr lang="en-US" dirty="0" smtClean="0"/>
              <a:t>Drugs</a:t>
            </a:r>
          </a:p>
          <a:p>
            <a:pPr lvl="2"/>
            <a:r>
              <a:rPr lang="en-US" dirty="0" smtClean="0"/>
              <a:t>Outpatient vs. lifelong</a:t>
            </a:r>
          </a:p>
        </p:txBody>
      </p:sp>
      <p:pic>
        <p:nvPicPr>
          <p:cNvPr id="7170" name="Picture 2" descr="http://mentalasylums.weebly.com/uploads/9/1/0/6/9106765/1358438308.png"/>
          <p:cNvPicPr>
            <a:picLocks noChangeAspect="1" noChangeArrowheads="1"/>
          </p:cNvPicPr>
          <p:nvPr/>
        </p:nvPicPr>
        <p:blipFill rotWithShape="1">
          <a:blip r:embed="rId2">
            <a:extLst>
              <a:ext uri="{28A0092B-C50C-407E-A947-70E740481C1C}">
                <a14:useLocalDpi xmlns:a14="http://schemas.microsoft.com/office/drawing/2010/main" val="0"/>
              </a:ext>
            </a:extLst>
          </a:blip>
          <a:srcRect l="68630"/>
          <a:stretch/>
        </p:blipFill>
        <p:spPr bwMode="auto">
          <a:xfrm>
            <a:off x="9103518" y="99942"/>
            <a:ext cx="2774157" cy="44542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ntalasylums.weebly.com/uploads/9/1/0/6/9106765/1358438308.png"/>
          <p:cNvPicPr>
            <a:picLocks noChangeAspect="1" noChangeArrowheads="1"/>
          </p:cNvPicPr>
          <p:nvPr/>
        </p:nvPicPr>
        <p:blipFill rotWithShape="1">
          <a:blip r:embed="rId2">
            <a:extLst>
              <a:ext uri="{28A0092B-C50C-407E-A947-70E740481C1C}">
                <a14:useLocalDpi xmlns:a14="http://schemas.microsoft.com/office/drawing/2010/main" val="0"/>
              </a:ext>
            </a:extLst>
          </a:blip>
          <a:srcRect t="13743" r="52572" b="17836"/>
          <a:stretch/>
        </p:blipFill>
        <p:spPr bwMode="auto">
          <a:xfrm>
            <a:off x="5457826" y="798807"/>
            <a:ext cx="3745071" cy="26395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85c7a.medialib.glogster.com/media/87/87a68ae51989a0d8306db7f26635fcf669eeb0202ef52dce793b3cf28dadae1e/utica-crib-another-restraining-mechanism.jpg"/>
          <p:cNvPicPr>
            <a:picLocks noChangeAspect="1" noChangeArrowheads="1"/>
          </p:cNvPicPr>
          <p:nvPr/>
        </p:nvPicPr>
        <p:blipFill rotWithShape="1">
          <a:blip r:embed="rId3">
            <a:extLst>
              <a:ext uri="{28A0092B-C50C-407E-A947-70E740481C1C}">
                <a14:useLocalDpi xmlns:a14="http://schemas.microsoft.com/office/drawing/2010/main" val="0"/>
              </a:ext>
            </a:extLst>
          </a:blip>
          <a:srcRect l="4362" t="7413" r="5957"/>
          <a:stretch/>
        </p:blipFill>
        <p:spPr bwMode="auto">
          <a:xfrm>
            <a:off x="5638801" y="4106349"/>
            <a:ext cx="4552950" cy="260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35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3234"/>
            <a:ext cx="10353761" cy="1326321"/>
          </a:xfrm>
        </p:spPr>
        <p:txBody>
          <a:bodyPr/>
          <a:lstStyle/>
          <a:p>
            <a:r>
              <a:rPr lang="en-US" dirty="0" smtClean="0"/>
              <a:t>She must be a communist…</a:t>
            </a:r>
            <a:endParaRPr lang="en-US" dirty="0"/>
          </a:p>
        </p:txBody>
      </p:sp>
      <p:sp>
        <p:nvSpPr>
          <p:cNvPr id="3" name="Content Placeholder 2"/>
          <p:cNvSpPr>
            <a:spLocks noGrp="1"/>
          </p:cNvSpPr>
          <p:nvPr>
            <p:ph idx="1"/>
          </p:nvPr>
        </p:nvSpPr>
        <p:spPr>
          <a:xfrm>
            <a:off x="4275181" y="1448791"/>
            <a:ext cx="7547625" cy="4844686"/>
          </a:xfrm>
        </p:spPr>
        <p:txBody>
          <a:bodyPr>
            <a:normAutofit fontScale="92500" lnSpcReduction="10000"/>
          </a:bodyPr>
          <a:lstStyle/>
          <a:p>
            <a:pPr marL="0" indent="0">
              <a:buNone/>
            </a:pPr>
            <a:r>
              <a:rPr lang="en-US" sz="2400" dirty="0" smtClean="0"/>
              <a:t>Early 1900s:</a:t>
            </a:r>
          </a:p>
          <a:p>
            <a:pPr marL="0" indent="0">
              <a:buNone/>
            </a:pPr>
            <a:r>
              <a:rPr lang="en-US" sz="2400" dirty="0"/>
              <a:t>	</a:t>
            </a:r>
            <a:r>
              <a:rPr lang="en-US" sz="2400" dirty="0" smtClean="0"/>
              <a:t>Socialist women were very active: saw flaws in the Socialist Utopia: once economic barriers were gone, 	sexism would remain</a:t>
            </a:r>
          </a:p>
          <a:p>
            <a:pPr marL="0" indent="0">
              <a:buNone/>
            </a:pPr>
            <a:r>
              <a:rPr lang="en-US" sz="2400" dirty="0" smtClean="0"/>
              <a:t>	Image of women as wives/mothers </a:t>
            </a:r>
            <a:r>
              <a:rPr lang="en-US" sz="2400" dirty="0" smtClean="0"/>
              <a:t>prevailed</a:t>
            </a:r>
            <a:endParaRPr lang="en-US" sz="2400" dirty="0"/>
          </a:p>
          <a:p>
            <a:pPr marL="0" indent="0">
              <a:buNone/>
            </a:pPr>
            <a:r>
              <a:rPr lang="en-US" sz="2400" dirty="0" smtClean="0"/>
              <a:t>Key activists: </a:t>
            </a:r>
            <a:endParaRPr lang="en-US" sz="2400" dirty="0" smtClean="0"/>
          </a:p>
          <a:p>
            <a:pPr marL="0" indent="0">
              <a:buNone/>
            </a:pPr>
            <a:r>
              <a:rPr lang="en-US" sz="2400" dirty="0" smtClean="0"/>
              <a:t>Jane Adams – Hull House</a:t>
            </a:r>
            <a:endParaRPr lang="en-US" sz="2400" dirty="0" smtClean="0"/>
          </a:p>
          <a:p>
            <a:pPr marL="0" indent="0">
              <a:buNone/>
            </a:pPr>
            <a:r>
              <a:rPr lang="en-US" sz="2400" dirty="0" smtClean="0"/>
              <a:t>Emma Goldman </a:t>
            </a:r>
            <a:r>
              <a:rPr lang="en-US" sz="2400" dirty="0" smtClean="0"/>
              <a:t>(union leader and child labor activist) and </a:t>
            </a:r>
            <a:r>
              <a:rPr lang="en-US" sz="2400" dirty="0" smtClean="0"/>
              <a:t>Helen Keller wanted MORE than just the </a:t>
            </a:r>
            <a:r>
              <a:rPr lang="en-US" sz="2400" dirty="0" smtClean="0"/>
              <a:t>vote</a:t>
            </a:r>
          </a:p>
          <a:p>
            <a:pPr marL="0" indent="0">
              <a:buNone/>
            </a:pPr>
            <a:r>
              <a:rPr lang="en-US" sz="2400" dirty="0" smtClean="0"/>
              <a:t>Margaret Sanger – 1</a:t>
            </a:r>
            <a:r>
              <a:rPr lang="en-US" sz="2400" baseline="30000" dirty="0" smtClean="0"/>
              <a:t>st</a:t>
            </a:r>
            <a:r>
              <a:rPr lang="en-US" sz="2400" dirty="0" smtClean="0"/>
              <a:t> birth control clinic</a:t>
            </a:r>
            <a:endParaRPr lang="en-US" sz="2400"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56676" y="3050279"/>
            <a:ext cx="2714558" cy="3591569"/>
          </a:xfrm>
          <a:prstGeom prst="rect">
            <a:avLst/>
          </a:prstGeom>
        </p:spPr>
      </p:pic>
    </p:spTree>
    <p:extLst>
      <p:ext uri="{BB962C8B-B14F-4D97-AF65-F5344CB8AC3E}">
        <p14:creationId xmlns:p14="http://schemas.microsoft.com/office/powerpoint/2010/main" val="313383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28" y="197476"/>
            <a:ext cx="4340785" cy="1326321"/>
          </a:xfrm>
        </p:spPr>
        <p:txBody>
          <a:bodyPr/>
          <a:lstStyle/>
          <a:p>
            <a:r>
              <a:rPr lang="en-US" dirty="0" smtClean="0"/>
              <a:t>Suffrage</a:t>
            </a:r>
            <a:endParaRPr lang="en-US" dirty="0"/>
          </a:p>
        </p:txBody>
      </p:sp>
      <p:sp>
        <p:nvSpPr>
          <p:cNvPr id="3" name="Content Placeholder 2"/>
          <p:cNvSpPr>
            <a:spLocks noGrp="1"/>
          </p:cNvSpPr>
          <p:nvPr>
            <p:ph idx="1"/>
          </p:nvPr>
        </p:nvSpPr>
        <p:spPr>
          <a:xfrm>
            <a:off x="385761" y="1523796"/>
            <a:ext cx="8049901" cy="5611099"/>
          </a:xfrm>
        </p:spPr>
        <p:txBody>
          <a:bodyPr>
            <a:normAutofit/>
          </a:bodyPr>
          <a:lstStyle/>
          <a:p>
            <a:r>
              <a:rPr lang="en-US" dirty="0" smtClean="0"/>
              <a:t>U.S Constitution – </a:t>
            </a:r>
            <a:r>
              <a:rPr lang="en-US" sz="3200" b="1" dirty="0" smtClean="0"/>
              <a:t>1787 </a:t>
            </a:r>
            <a:r>
              <a:rPr lang="en-US" dirty="0" smtClean="0"/>
              <a:t>(ratified 1789) – no specific definition of “citizen”</a:t>
            </a:r>
          </a:p>
          <a:p>
            <a:pPr lvl="1"/>
            <a:r>
              <a:rPr lang="en-US" dirty="0" smtClean="0"/>
              <a:t>Caucasian, land-owning male</a:t>
            </a:r>
          </a:p>
          <a:p>
            <a:pPr lvl="1"/>
            <a:r>
              <a:rPr lang="en-US" dirty="0" smtClean="0"/>
              <a:t>Literacy tests</a:t>
            </a:r>
          </a:p>
          <a:p>
            <a:pPr lvl="1"/>
            <a:r>
              <a:rPr lang="en-US" dirty="0" smtClean="0"/>
              <a:t>Property ownership </a:t>
            </a:r>
          </a:p>
          <a:p>
            <a:pPr lvl="1"/>
            <a:endParaRPr lang="en-US" dirty="0"/>
          </a:p>
          <a:p>
            <a:pPr lvl="1"/>
            <a:r>
              <a:rPr lang="en-US" dirty="0" smtClean="0"/>
              <a:t>14</a:t>
            </a:r>
            <a:r>
              <a:rPr lang="en-US" baseline="30000" dirty="0" smtClean="0"/>
              <a:t>th</a:t>
            </a:r>
            <a:r>
              <a:rPr lang="en-US" dirty="0" smtClean="0"/>
              <a:t> Amendment (1868): Born or Naturalized = Citizen </a:t>
            </a:r>
          </a:p>
          <a:p>
            <a:pPr lvl="1"/>
            <a:r>
              <a:rPr lang="en-US" dirty="0" smtClean="0"/>
              <a:t>15</a:t>
            </a:r>
            <a:r>
              <a:rPr lang="en-US" baseline="30000" dirty="0" smtClean="0"/>
              <a:t>th</a:t>
            </a:r>
            <a:r>
              <a:rPr lang="en-US" dirty="0" smtClean="0"/>
              <a:t> Amendment (1870): Cannot deny based on race or color</a:t>
            </a:r>
          </a:p>
          <a:p>
            <a:pPr lvl="1"/>
            <a:r>
              <a:rPr lang="en-US" dirty="0" smtClean="0"/>
              <a:t>19</a:t>
            </a:r>
            <a:r>
              <a:rPr lang="en-US" baseline="30000" dirty="0" smtClean="0"/>
              <a:t>th</a:t>
            </a:r>
            <a:r>
              <a:rPr lang="en-US" dirty="0" smtClean="0"/>
              <a:t> Amendment </a:t>
            </a:r>
            <a:r>
              <a:rPr lang="en-US" sz="3200" b="1" dirty="0" smtClean="0"/>
              <a:t>(1920): Cannot deny based on sex</a:t>
            </a:r>
          </a:p>
        </p:txBody>
      </p:sp>
      <p:pic>
        <p:nvPicPr>
          <p:cNvPr id="4" name="Picture 3"/>
          <p:cNvPicPr>
            <a:picLocks noChangeAspect="1"/>
          </p:cNvPicPr>
          <p:nvPr/>
        </p:nvPicPr>
        <p:blipFill>
          <a:blip r:embed="rId2"/>
          <a:stretch>
            <a:fillRect/>
          </a:stretch>
        </p:blipFill>
        <p:spPr>
          <a:xfrm>
            <a:off x="8577329" y="197476"/>
            <a:ext cx="3471607" cy="5258842"/>
          </a:xfrm>
          <a:prstGeom prst="rect">
            <a:avLst/>
          </a:prstGeom>
        </p:spPr>
      </p:pic>
    </p:spTree>
    <p:extLst>
      <p:ext uri="{BB962C8B-B14F-4D97-AF65-F5344CB8AC3E}">
        <p14:creationId xmlns:p14="http://schemas.microsoft.com/office/powerpoint/2010/main" val="127794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542</TotalTime>
  <Words>1342</Words>
  <Application>Microsoft Office PowerPoint</Application>
  <PresentationFormat>Widescreen</PresentationFormat>
  <Paragraphs>170</Paragraphs>
  <Slides>27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ＭＳ Ｐゴシック</vt:lpstr>
      <vt:lpstr>Arial</vt:lpstr>
      <vt:lpstr>Bookman Old Style</vt:lpstr>
      <vt:lpstr>Rockwell</vt:lpstr>
      <vt:lpstr>Damask</vt:lpstr>
      <vt:lpstr>1_Damask</vt:lpstr>
      <vt:lpstr>2_Damask</vt:lpstr>
      <vt:lpstr>A woman needs a man like a fish needs a bike…</vt:lpstr>
      <vt:lpstr>The bonds of womanhood</vt:lpstr>
      <vt:lpstr>Solidarity:</vt:lpstr>
      <vt:lpstr>Activism leads to Organizing</vt:lpstr>
      <vt:lpstr>Women’s rights</vt:lpstr>
      <vt:lpstr>Abolitionists</vt:lpstr>
      <vt:lpstr>Asylum reform</vt:lpstr>
      <vt:lpstr>She must be a communist…</vt:lpstr>
      <vt:lpstr>Suffrage</vt:lpstr>
      <vt:lpstr>Post 1920: did the position of women change?</vt:lpstr>
      <vt:lpstr>1960s</vt:lpstr>
      <vt:lpstr>The feminine mystique</vt:lpstr>
      <vt:lpstr>PowerPoint Presentation</vt:lpstr>
      <vt:lpstr>Women’s liberation!</vt:lpstr>
      <vt:lpstr>PowerPoint Presentation</vt:lpstr>
      <vt:lpstr>Women’s bodies are their own…</vt:lpstr>
      <vt:lpstr>The Players</vt:lpstr>
      <vt:lpstr>There is more to this…</vt:lpstr>
      <vt:lpstr>History of push back</vt:lpstr>
      <vt:lpstr>Anti-feminism</vt:lpstr>
      <vt:lpstr>Today</vt:lpstr>
      <vt:lpstr>PowerPoint Presentation</vt:lpstr>
      <vt:lpstr>The poverty gap = the gender gap?</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woman needs a man like a fish needs a bike…</dc:title>
  <dc:creator>Erin Ennis</dc:creator>
  <cp:lastModifiedBy>Ennis, Erin</cp:lastModifiedBy>
  <cp:revision>45</cp:revision>
  <dcterms:created xsi:type="dcterms:W3CDTF">2014-04-09T20:38:50Z</dcterms:created>
  <dcterms:modified xsi:type="dcterms:W3CDTF">2015-03-16T12:47:22Z</dcterms:modified>
</cp:coreProperties>
</file>