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sldIdLst>
    <p:sldId id="256" r:id="rId2"/>
    <p:sldId id="257" r:id="rId3"/>
    <p:sldId id="258" r:id="rId4"/>
    <p:sldId id="265" r:id="rId5"/>
    <p:sldId id="267" r:id="rId6"/>
    <p:sldId id="266" r:id="rId7"/>
    <p:sldId id="270" r:id="rId8"/>
    <p:sldId id="269" r:id="rId9"/>
    <p:sldId id="268" r:id="rId10"/>
    <p:sldId id="271" r:id="rId11"/>
    <p:sldId id="259" r:id="rId12"/>
    <p:sldId id="260" r:id="rId13"/>
    <p:sldId id="261" r:id="rId14"/>
    <p:sldId id="262" r:id="rId15"/>
    <p:sldId id="263" r:id="rId16"/>
    <p:sldId id="277" r:id="rId17"/>
    <p:sldId id="278" r:id="rId18"/>
    <p:sldId id="264" r:id="rId19"/>
    <p:sldId id="279" r:id="rId20"/>
    <p:sldId id="272" r:id="rId21"/>
    <p:sldId id="273" r:id="rId22"/>
    <p:sldId id="274" r:id="rId23"/>
    <p:sldId id="275" r:id="rId24"/>
    <p:sldId id="276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846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574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0465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824614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361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344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878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770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774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49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197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191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600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43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693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331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811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6/24/2014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2687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Mrs. Ennis </a:t>
            </a:r>
            <a:br>
              <a:rPr lang="en-US" dirty="0" smtClean="0"/>
            </a:br>
            <a:r>
              <a:rPr lang="en-US" dirty="0" err="1" smtClean="0"/>
              <a:t>U.s.</a:t>
            </a:r>
            <a:r>
              <a:rPr lang="en-US" dirty="0" smtClean="0"/>
              <a:t> History 9-1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DAY 2:  JUNE 24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873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56" y="177800"/>
            <a:ext cx="10353761" cy="1326321"/>
          </a:xfrm>
        </p:spPr>
        <p:txBody>
          <a:bodyPr/>
          <a:lstStyle/>
          <a:p>
            <a:r>
              <a:rPr lang="en-US" dirty="0" smtClean="0"/>
              <a:t>Sourcing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9660" y="1658384"/>
            <a:ext cx="5923152" cy="4424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904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00712" y="463507"/>
            <a:ext cx="4092223" cy="603889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1" y="801511"/>
            <a:ext cx="454377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Perspective seen through Primary Sources</a:t>
            </a:r>
          </a:p>
          <a:p>
            <a:endParaRPr lang="en-US" sz="3200" dirty="0"/>
          </a:p>
          <a:p>
            <a:r>
              <a:rPr lang="en-US" sz="3200" dirty="0" smtClean="0"/>
              <a:t>Primary Source:</a:t>
            </a:r>
          </a:p>
          <a:p>
            <a:r>
              <a:rPr lang="en-US" sz="3200" dirty="0" smtClean="0"/>
              <a:t>A document or artifact (object) created during the time in history that we are studying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13755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768" y="786803"/>
            <a:ext cx="7751327" cy="547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90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730" y="438629"/>
            <a:ext cx="7973385" cy="6120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050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844" y="117441"/>
            <a:ext cx="7776783" cy="55662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52444" y="6193556"/>
            <a:ext cx="3996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Lincoln was the Republican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33600" y="5916557"/>
            <a:ext cx="3386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Stephen Douglas was a Democrat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567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962" y="547979"/>
            <a:ext cx="10020364" cy="576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0880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US History-9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Day 3 June 25</a:t>
            </a:r>
          </a:p>
          <a:p>
            <a:r>
              <a:rPr lang="en-US" dirty="0" smtClean="0"/>
              <a:t>Thinking Like a Historian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2877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As you walk around the room, look at the different photographs from right after the Civil War ended.  Choose 4 photographs to study and analyze with the questions on your sheet.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4241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620" y="191910"/>
            <a:ext cx="10353761" cy="998943"/>
          </a:xfrm>
        </p:spPr>
        <p:txBody>
          <a:bodyPr/>
          <a:lstStyle/>
          <a:p>
            <a:r>
              <a:rPr lang="en-US" dirty="0" smtClean="0"/>
              <a:t>Thinking Like a Historian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1289" y="1190853"/>
            <a:ext cx="6581422" cy="526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3716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TICKET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your folders, on your Cornell Notes sheet write 3 sentences about why it is important to study photographs in history.  What can they tell us that a </a:t>
            </a:r>
            <a:r>
              <a:rPr lang="en-US" smtClean="0"/>
              <a:t>written document may not?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669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WRITE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92D050"/>
                </a:solidFill>
              </a:rPr>
              <a:t>What does a Historian do? </a:t>
            </a:r>
          </a:p>
          <a:p>
            <a:r>
              <a:rPr lang="en-US" sz="3600" dirty="0" smtClean="0"/>
              <a:t>Write 3 sentences about what you think a Historian does.</a:t>
            </a:r>
          </a:p>
          <a:p>
            <a:pPr marL="457200" lvl="1" indent="0">
              <a:buNone/>
            </a:pPr>
            <a:r>
              <a:rPr lang="en-US" sz="3200" dirty="0" smtClean="0"/>
              <a:t>(plan on sharing your answer with the class)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505988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20141"/>
            <a:ext cx="10353761" cy="1326321"/>
          </a:xfrm>
        </p:spPr>
        <p:txBody>
          <a:bodyPr/>
          <a:lstStyle/>
          <a:p>
            <a:r>
              <a:rPr lang="en-US" dirty="0" smtClean="0"/>
              <a:t>Cause and Effect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160099"/>
            <a:ext cx="2769205" cy="183210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This happened </a:t>
            </a:r>
            <a:endParaRPr lang="en-US" sz="3200" dirty="0"/>
          </a:p>
        </p:txBody>
      </p:sp>
      <p:sp>
        <p:nvSpPr>
          <p:cNvPr id="4" name="Striped Right Arrow 3"/>
          <p:cNvSpPr/>
          <p:nvPr/>
        </p:nvSpPr>
        <p:spPr>
          <a:xfrm flipV="1">
            <a:off x="4482633" y="1311108"/>
            <a:ext cx="2019300" cy="959679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931217" y="1252338"/>
            <a:ext cx="2324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So this happened</a:t>
            </a:r>
            <a:endParaRPr lang="en-US" sz="3200" kern="12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75" y="2750627"/>
            <a:ext cx="5344120" cy="40080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6384" y="2329556"/>
            <a:ext cx="3023653" cy="4546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043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27000"/>
            <a:ext cx="10353761" cy="1326321"/>
          </a:xfrm>
        </p:spPr>
        <p:txBody>
          <a:bodyPr/>
          <a:lstStyle/>
          <a:p>
            <a:r>
              <a:rPr lang="en-US" dirty="0" smtClean="0"/>
              <a:t>Change and continuity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794" y="1325844"/>
            <a:ext cx="5910535" cy="5015936"/>
          </a:xfrm>
        </p:spPr>
        <p:txBody>
          <a:bodyPr/>
          <a:lstStyle/>
          <a:p>
            <a:r>
              <a:rPr lang="en-US" sz="2800" dirty="0" smtClean="0"/>
              <a:t>The more things change, the more they stay the same? History is cyclical.   There are patterns.</a:t>
            </a:r>
          </a:p>
          <a:p>
            <a:r>
              <a:rPr lang="en-US" dirty="0" smtClean="0"/>
              <a:t>Slavery ends – Reconstruction – ex-slaves do not have jobs/land/money – so become tenant farmers </a:t>
            </a:r>
          </a:p>
          <a:p>
            <a:r>
              <a:rPr lang="en-US" dirty="0" smtClean="0"/>
              <a:t>Civil Rights – de-segregation of schools- white flight- schools in cities decline – schools are unequal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591" t="5976" r="12495" b="4401"/>
          <a:stretch/>
        </p:blipFill>
        <p:spPr>
          <a:xfrm>
            <a:off x="6629400" y="1453321"/>
            <a:ext cx="5118101" cy="476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1272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395" y="241739"/>
            <a:ext cx="10353761" cy="1326321"/>
          </a:xfrm>
        </p:spPr>
        <p:txBody>
          <a:bodyPr/>
          <a:lstStyle/>
          <a:p>
            <a:r>
              <a:rPr lang="en-US" dirty="0" smtClean="0"/>
              <a:t>Using the past to explain the present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7500" y="1275960"/>
            <a:ext cx="3883025" cy="51375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5802" y="1705164"/>
            <a:ext cx="3232787" cy="49024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2839"/>
          <a:stretch/>
        </p:blipFill>
        <p:spPr>
          <a:xfrm>
            <a:off x="7198589" y="2835080"/>
            <a:ext cx="4769914" cy="357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2281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215900"/>
            <a:ext cx="10353761" cy="1326321"/>
          </a:xfrm>
        </p:spPr>
        <p:txBody>
          <a:bodyPr/>
          <a:lstStyle/>
          <a:p>
            <a:r>
              <a:rPr lang="en-US" dirty="0" smtClean="0"/>
              <a:t>Through their eyes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378" y="1542221"/>
            <a:ext cx="5441510" cy="38171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4733" y="2343150"/>
            <a:ext cx="6593417" cy="395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233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77800"/>
            <a:ext cx="10353761" cy="1326321"/>
          </a:xfrm>
        </p:spPr>
        <p:txBody>
          <a:bodyPr/>
          <a:lstStyle/>
          <a:p>
            <a:r>
              <a:rPr lang="en-US" dirty="0" smtClean="0"/>
              <a:t>Turning points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387" t="10310" r="387" b="18900"/>
          <a:stretch/>
        </p:blipFill>
        <p:spPr>
          <a:xfrm>
            <a:off x="1062037" y="1821621"/>
            <a:ext cx="9855200" cy="261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587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Objective</a:t>
            </a:r>
            <a:r>
              <a:rPr lang="en-US" dirty="0" smtClean="0"/>
              <a:t>: Define basic class terms</a:t>
            </a:r>
            <a:br>
              <a:rPr lang="en-US" dirty="0" smtClean="0"/>
            </a:br>
            <a:r>
              <a:rPr lang="en-US" dirty="0" smtClean="0">
                <a:solidFill>
                  <a:srgbClr val="92D050"/>
                </a:solidFill>
              </a:rPr>
              <a:t>Purpose</a:t>
            </a:r>
            <a:r>
              <a:rPr lang="en-US" dirty="0" smtClean="0"/>
              <a:t>: Understand how general terms can be used throughout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4" y="2084774"/>
            <a:ext cx="10353762" cy="3695136"/>
          </a:xfrm>
        </p:spPr>
        <p:txBody>
          <a:bodyPr>
            <a:noAutofit/>
          </a:bodyPr>
          <a:lstStyle/>
          <a:p>
            <a:r>
              <a:rPr lang="en-US" sz="2400" dirty="0" smtClean="0"/>
              <a:t>Agenda: Quick write and share out </a:t>
            </a:r>
          </a:p>
          <a:p>
            <a:r>
              <a:rPr lang="en-US" sz="2400" dirty="0" smtClean="0"/>
              <a:t>Class expectations and rules</a:t>
            </a:r>
          </a:p>
          <a:p>
            <a:r>
              <a:rPr lang="en-US" sz="2400" dirty="0" smtClean="0"/>
              <a:t>Vocabulary discussion</a:t>
            </a:r>
          </a:p>
          <a:p>
            <a:r>
              <a:rPr lang="en-US" sz="2400" dirty="0" smtClean="0"/>
              <a:t>Bias primary source comparison</a:t>
            </a:r>
          </a:p>
          <a:p>
            <a:r>
              <a:rPr lang="en-US" sz="2400" dirty="0" smtClean="0"/>
              <a:t>Thinking Like </a:t>
            </a:r>
            <a:r>
              <a:rPr lang="en-US" sz="2400" smtClean="0"/>
              <a:t>an Historian </a:t>
            </a:r>
            <a:endParaRPr lang="en-US" sz="2400" dirty="0" smtClean="0"/>
          </a:p>
          <a:p>
            <a:r>
              <a:rPr lang="en-US" sz="2400" dirty="0" smtClean="0"/>
              <a:t>Parent letters home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44045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9929" y="327378"/>
            <a:ext cx="10353762" cy="1444978"/>
          </a:xfrm>
        </p:spPr>
        <p:txBody>
          <a:bodyPr/>
          <a:lstStyle/>
          <a:p>
            <a:r>
              <a:rPr lang="en-US" sz="3600" dirty="0" smtClean="0"/>
              <a:t>BIAS: To have one view on something and not want to look at another one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33" y="1772356"/>
            <a:ext cx="6895418" cy="48993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7691" y="2695751"/>
            <a:ext cx="2571750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435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1217" y="425308"/>
            <a:ext cx="10353762" cy="2013091"/>
          </a:xfrm>
        </p:spPr>
        <p:txBody>
          <a:bodyPr>
            <a:normAutofit/>
          </a:bodyPr>
          <a:lstStyle/>
          <a:p>
            <a:r>
              <a:rPr lang="en-US" sz="3200" dirty="0"/>
              <a:t>Prejudice: To have an opinion on something/someone before you know more about it; not based on actual experience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8773" y="2438399"/>
            <a:ext cx="6184057" cy="424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540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8639" y="651086"/>
            <a:ext cx="10353762" cy="3695136"/>
          </a:xfrm>
        </p:spPr>
        <p:txBody>
          <a:bodyPr/>
          <a:lstStyle/>
          <a:p>
            <a:r>
              <a:rPr lang="en-US" sz="3200" dirty="0"/>
              <a:t>Perspective: How you see, think or feel about something; point of view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044" y="2180694"/>
            <a:ext cx="5910086" cy="43310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5557" y="1680634"/>
            <a:ext cx="5588626" cy="397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878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9495" y="419664"/>
            <a:ext cx="10353762" cy="1269436"/>
          </a:xfrm>
        </p:spPr>
        <p:txBody>
          <a:bodyPr/>
          <a:lstStyle/>
          <a:p>
            <a:r>
              <a:rPr lang="en-US" sz="3200" dirty="0"/>
              <a:t>Credible: Believable, reliable, trustworthy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400" y="1944687"/>
            <a:ext cx="4022775" cy="44815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3302" y="1944687"/>
            <a:ext cx="5329955" cy="448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798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508564"/>
            <a:ext cx="10353762" cy="2031436"/>
          </a:xfrm>
        </p:spPr>
        <p:txBody>
          <a:bodyPr/>
          <a:lstStyle/>
          <a:p>
            <a:r>
              <a:rPr lang="en-US" sz="3200" dirty="0"/>
              <a:t>Infer:  to form an idea/opinion based on evidence; not explicitly told; assume based on the information given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262" y="2540000"/>
            <a:ext cx="4811025" cy="3603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9798" y="2540000"/>
            <a:ext cx="6842202" cy="252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474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572064"/>
            <a:ext cx="10353762" cy="2412436"/>
          </a:xfrm>
        </p:spPr>
        <p:txBody>
          <a:bodyPr>
            <a:normAutofit/>
          </a:bodyPr>
          <a:lstStyle/>
          <a:p>
            <a:r>
              <a:rPr lang="en-US" sz="3200" dirty="0"/>
              <a:t>Opinion: a view about something that isn’t based on </a:t>
            </a:r>
            <a:r>
              <a:rPr lang="en-US" sz="3200" dirty="0" smtClean="0"/>
              <a:t>fact; “think” or “feel” statements without evidence</a:t>
            </a:r>
          </a:p>
          <a:p>
            <a:r>
              <a:rPr lang="en-US" sz="3200" dirty="0" smtClean="0"/>
              <a:t>You can prove a FACT with evidence</a:t>
            </a:r>
            <a:endParaRPr lang="en-US" sz="32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0195" y="2687018"/>
            <a:ext cx="5160962" cy="413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1095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42332"/>
      </a:dk2>
      <a:lt2>
        <a:srgbClr val="EE91A0"/>
      </a:lt2>
      <a:accent1>
        <a:srgbClr val="E03754"/>
      </a:accent1>
      <a:accent2>
        <a:srgbClr val="E86C2E"/>
      </a:accent2>
      <a:accent3>
        <a:srgbClr val="DAB250"/>
      </a:accent3>
      <a:accent4>
        <a:srgbClr val="60C4AA"/>
      </a:accent4>
      <a:accent5>
        <a:srgbClr val="51A9DB"/>
      </a:accent5>
      <a:accent6>
        <a:srgbClr val="976AC9"/>
      </a:accent6>
      <a:hlink>
        <a:srgbClr val="D5445E"/>
      </a:hlink>
      <a:folHlink>
        <a:srgbClr val="E17C8E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6B2E858E-683F-40D9-B4CB-284D097F3AC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TC104033921[[fn=Damask]]</Template>
  <TotalTime>358</TotalTime>
  <Words>370</Words>
  <Application>Microsoft Office PowerPoint</Application>
  <PresentationFormat>Widescreen</PresentationFormat>
  <Paragraphs>49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Bookman Old Style</vt:lpstr>
      <vt:lpstr>Rockwell</vt:lpstr>
      <vt:lpstr>Damask</vt:lpstr>
      <vt:lpstr>Mrs. Ennis  U.s. History 9-1</vt:lpstr>
      <vt:lpstr>QUICK WRITE</vt:lpstr>
      <vt:lpstr>Objective: Define basic class terms Purpose: Understand how general terms can be used throughout history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Sourcing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 History-9</vt:lpstr>
      <vt:lpstr>Photo Analysis</vt:lpstr>
      <vt:lpstr>Thinking Like a Historian</vt:lpstr>
      <vt:lpstr>EXIT TICKET</vt:lpstr>
      <vt:lpstr>Cause and Effect</vt:lpstr>
      <vt:lpstr>Change and continuity</vt:lpstr>
      <vt:lpstr>Using the past to explain the present</vt:lpstr>
      <vt:lpstr>Through their eyes</vt:lpstr>
      <vt:lpstr>Turning points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Mrs. Ennis  U.s. History 9-1</dc:title>
  <dc:creator>Erin Ennis</dc:creator>
  <cp:lastModifiedBy>Erin Ennis</cp:lastModifiedBy>
  <cp:revision>18</cp:revision>
  <dcterms:created xsi:type="dcterms:W3CDTF">2014-06-23T21:44:48Z</dcterms:created>
  <dcterms:modified xsi:type="dcterms:W3CDTF">2014-06-25T03:36:01Z</dcterms:modified>
</cp:coreProperties>
</file>