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>
      <p:cViewPr varScale="1">
        <p:scale>
          <a:sx n="80" d="100"/>
          <a:sy n="80" d="100"/>
        </p:scale>
        <p:origin x="174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2B2-DE4E-4BA1-912B-1371ABFD68D1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C52-3045-4A40-BC5B-B47CC604D1C7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154-80F1-4270-938E-6F3AEBBE932B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6D46-7563-4FD8-9BFE-159E148DD80B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0-3724-4CEC-BFC7-0AE817D459B4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B58-1A4E-4B21-A9B5-C9AA3D823795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1B7-01A4-4352-97FE-5E82B521B575}" type="datetime1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7DA-3589-4EF0-81EF-EBECCCB5DD43}" type="datetime1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18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911">
          <p15:clr>
            <a:srgbClr val="FBAE40"/>
          </p15:clr>
        </p15:guide>
        <p15:guide id="4" pos="7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50F-3D49-467F-A6E8-BE6F2F33AA40}" type="datetime1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C83-409A-47F2-A321-2CDE96EB4D0F}" type="datetime1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E84-49BF-4F3A-985E-87C565C81281}" type="datetime1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5812B2-BD1B-4DB0-9BD9-F523FF02BE87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WHS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Mrs. Ennis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2015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US History 2</a:t>
            </a:r>
            <a:r>
              <a:rPr lang="en-US" b="1" baseline="30000" dirty="0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Semester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1143000"/>
            <a:ext cx="8576129" cy="46577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9734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Square Deal: </a:t>
            </a:r>
          </a:p>
          <a:p>
            <a:pPr lvl="1"/>
            <a:r>
              <a:rPr lang="en-US" dirty="0" smtClean="0"/>
              <a:t>Keep the big businesses in check</a:t>
            </a:r>
          </a:p>
          <a:p>
            <a:pPr lvl="1"/>
            <a:r>
              <a:rPr lang="en-US" dirty="0" smtClean="0"/>
              <a:t>Not everyone is dealt the same hand</a:t>
            </a:r>
          </a:p>
          <a:p>
            <a:pPr lvl="1"/>
            <a:r>
              <a:rPr lang="en-US" dirty="0" smtClean="0"/>
              <a:t>Up to each person to do the most he can with it</a:t>
            </a:r>
          </a:p>
          <a:p>
            <a:pPr lvl="1"/>
            <a:r>
              <a:rPr lang="en-US" dirty="0" smtClean="0"/>
              <a:t>But the deck should be fairly dealt</a:t>
            </a:r>
          </a:p>
          <a:p>
            <a:pPr lvl="1"/>
            <a:endParaRPr lang="en-US" dirty="0"/>
          </a:p>
          <a:p>
            <a:r>
              <a:rPr lang="en-US" dirty="0" smtClean="0"/>
              <a:t>Targeted Trusts: </a:t>
            </a:r>
            <a:r>
              <a:rPr lang="en-US" dirty="0" err="1" smtClean="0"/>
              <a:t>Dept</a:t>
            </a:r>
            <a:r>
              <a:rPr lang="en-US" dirty="0" smtClean="0"/>
              <a:t> of Commerce and Labor</a:t>
            </a:r>
          </a:p>
          <a:p>
            <a:pPr lvl="1"/>
            <a:r>
              <a:rPr lang="en-US" dirty="0" smtClean="0"/>
              <a:t>Mines</a:t>
            </a:r>
          </a:p>
          <a:p>
            <a:pPr lvl="1"/>
            <a:r>
              <a:rPr lang="en-US" dirty="0" smtClean="0"/>
              <a:t>Railroads</a:t>
            </a:r>
          </a:p>
          <a:p>
            <a:r>
              <a:rPr lang="en-US" dirty="0" smtClean="0"/>
              <a:t>Environment:</a:t>
            </a:r>
          </a:p>
          <a:p>
            <a:pPr lvl="1"/>
            <a:r>
              <a:rPr lang="en-US" dirty="0" smtClean="0"/>
              <a:t>Federal lands</a:t>
            </a:r>
          </a:p>
          <a:p>
            <a:pPr lvl="1"/>
            <a:r>
              <a:rPr lang="en-US" dirty="0" smtClean="0"/>
              <a:t>Water 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812" y="304800"/>
            <a:ext cx="9753600" cy="914400"/>
          </a:xfrm>
        </p:spPr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pic>
        <p:nvPicPr>
          <p:cNvPr id="4098" name="Picture 2" descr="https://encrypted-tbn2.gstatic.com/images?q=tbn:ANd9GcQqTPzUX4bdbw4IUJd76-Vp8wqOgkZnHJL5WqyH5I2-r5V9gUiB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371600"/>
            <a:ext cx="437442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Some terms: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Primary and secondary sources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Reflection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Context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Interpretation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Bias and Perspective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Review	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4343"/>
          <a:stretch>
            <a:fillRect/>
          </a:stretch>
        </p:blipFill>
        <p:spPr>
          <a:solidFill>
            <a:srgbClr val="C00000"/>
          </a:solidFill>
          <a:ln w="76200">
            <a:solidFill>
              <a:srgbClr val="C0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4613" y="1143000"/>
            <a:ext cx="5257799" cy="5486401"/>
          </a:xfrm>
        </p:spPr>
        <p:txBody>
          <a:bodyPr>
            <a:noAutofit/>
          </a:bodyPr>
          <a:lstStyle/>
          <a:p>
            <a:pPr marL="285750" lvl="0" indent="-285750">
              <a:buFontTx/>
              <a:buChar char="-"/>
            </a:pPr>
            <a:r>
              <a:rPr lang="en-US" sz="3200" b="1" dirty="0" smtClean="0"/>
              <a:t>Who were they?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Middle class, educated (some religious)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Response to urbanization, immigration and industrialization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Anti-corruption in local governments</a:t>
            </a:r>
          </a:p>
          <a:p>
            <a:pPr marL="285750" lvl="0" indent="-285750">
              <a:buFontTx/>
              <a:buChar char="-"/>
            </a:pPr>
            <a:r>
              <a:rPr lang="en-US" sz="3200" b="1" dirty="0" smtClean="0"/>
              <a:t>Goal?</a:t>
            </a:r>
          </a:p>
          <a:p>
            <a:pPr marL="742950" lvl="1" indent="-285750">
              <a:buFontTx/>
              <a:buChar char="-"/>
            </a:pPr>
            <a:r>
              <a:rPr lang="en-US" sz="3200" dirty="0" smtClean="0"/>
              <a:t>Social justice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2900"/>
            <a:ext cx="3886200" cy="685800"/>
          </a:xfrm>
        </p:spPr>
        <p:txBody>
          <a:bodyPr/>
          <a:lstStyle/>
          <a:p>
            <a:r>
              <a:rPr lang="en-US" sz="4200" b="1" dirty="0" smtClean="0"/>
              <a:t>Progressives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Farmers</a:t>
            </a:r>
          </a:p>
          <a:p>
            <a:r>
              <a:rPr lang="en-US" sz="2800" dirty="0" smtClean="0"/>
              <a:t>Workers</a:t>
            </a:r>
          </a:p>
          <a:p>
            <a:r>
              <a:rPr lang="en-US" sz="2800" dirty="0" smtClean="0"/>
              <a:t>Work conditions</a:t>
            </a:r>
          </a:p>
          <a:p>
            <a:r>
              <a:rPr lang="en-US" sz="2800" dirty="0" smtClean="0"/>
              <a:t>Interstate commerce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Populists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Middle class</a:t>
            </a:r>
          </a:p>
          <a:p>
            <a:r>
              <a:rPr lang="en-US" sz="2800" dirty="0" smtClean="0"/>
              <a:t>Educated</a:t>
            </a:r>
          </a:p>
          <a:p>
            <a:r>
              <a:rPr lang="en-US" sz="2800" dirty="0" smtClean="0"/>
              <a:t>Religious motivations</a:t>
            </a:r>
          </a:p>
          <a:p>
            <a:r>
              <a:rPr lang="en-US" sz="2800" dirty="0" smtClean="0"/>
              <a:t>Focus on urban areas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Progressives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Progressives &amp; Populists: both want social and government reforms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990600"/>
            <a:ext cx="3733800" cy="51816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Socially conscious journalists</a:t>
            </a:r>
            <a:endParaRPr lang="en-US" sz="2800" dirty="0"/>
          </a:p>
          <a:p>
            <a:pPr lvl="0"/>
            <a:r>
              <a:rPr lang="en-US" sz="2800" dirty="0" smtClean="0"/>
              <a:t>Also saw Progressivism in fiction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04800"/>
            <a:ext cx="3505198" cy="6858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“Muckrakers”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ouvenirsandinspirations.files.wordpress.com/2013/10/lewis-hine-child-labor-a-heavy-load-1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838200"/>
            <a:ext cx="7953375" cy="56769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nnesotamedicine.com/portals/mnmed/September%202007/jun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3248759"/>
            <a:ext cx="2133600" cy="339969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828800"/>
            <a:ext cx="5486398" cy="4800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Education and Children</a:t>
            </a:r>
            <a:endParaRPr lang="en-US" sz="2800" b="1" dirty="0" smtClean="0"/>
          </a:p>
          <a:p>
            <a:pPr lvl="1"/>
            <a:r>
              <a:rPr lang="en-US" sz="2800" dirty="0" smtClean="0"/>
              <a:t>More public schools</a:t>
            </a:r>
          </a:p>
          <a:p>
            <a:pPr lvl="1"/>
            <a:r>
              <a:rPr lang="en-US" sz="2800" dirty="0" smtClean="0"/>
              <a:t>Child labor laws</a:t>
            </a:r>
            <a:endParaRPr lang="en-US" sz="2800" dirty="0" smtClean="0"/>
          </a:p>
          <a:p>
            <a:pPr lvl="0"/>
            <a:r>
              <a:rPr lang="en-US" sz="2800" b="1" dirty="0" smtClean="0"/>
              <a:t>Women </a:t>
            </a:r>
            <a:endParaRPr lang="en-US" sz="2800" b="1" dirty="0" smtClean="0"/>
          </a:p>
          <a:p>
            <a:pPr lvl="1"/>
            <a:r>
              <a:rPr lang="en-US" sz="2800" dirty="0" smtClean="0"/>
              <a:t>Suffragists</a:t>
            </a:r>
          </a:p>
          <a:p>
            <a:pPr lvl="1"/>
            <a:r>
              <a:rPr lang="en-US" sz="2800" dirty="0" smtClean="0"/>
              <a:t>Temperance </a:t>
            </a:r>
            <a:endParaRPr lang="en-US" sz="2800" dirty="0"/>
          </a:p>
          <a:p>
            <a:pPr lvl="1"/>
            <a:r>
              <a:rPr lang="en-US" sz="2800" dirty="0" smtClean="0"/>
              <a:t>Labor laws</a:t>
            </a:r>
          </a:p>
          <a:p>
            <a:pPr lvl="2"/>
            <a:r>
              <a:rPr lang="en-US" sz="2800" dirty="0" smtClean="0"/>
              <a:t>Triangle Shirtwaist Factory (NY)</a:t>
            </a:r>
          </a:p>
          <a:p>
            <a:pPr lvl="3"/>
            <a:r>
              <a:rPr lang="en-US" sz="2800" dirty="0" smtClean="0"/>
              <a:t>Fire: 146 women died because of unsafe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0"/>
            <a:ext cx="9753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Government Reforms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ventilateblog.files.wordpress.com/2012/03/triangl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981200"/>
            <a:ext cx="6134100" cy="429387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9015" y="304800"/>
            <a:ext cx="2590798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Elections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6812" y="1447800"/>
            <a:ext cx="4724402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 Governor Robert </a:t>
            </a:r>
            <a:r>
              <a:rPr lang="en-US" sz="2800" dirty="0" err="1" smtClean="0"/>
              <a:t>LaFollette</a:t>
            </a:r>
            <a:endParaRPr lang="en-US" sz="2800" dirty="0" smtClean="0"/>
          </a:p>
          <a:p>
            <a:pPr lvl="1"/>
            <a:r>
              <a:rPr lang="en-US" sz="2800" dirty="0" smtClean="0"/>
              <a:t>“Direct Primary” elections</a:t>
            </a:r>
          </a:p>
          <a:p>
            <a:r>
              <a:rPr lang="en-US" sz="2800" dirty="0" smtClean="0"/>
              <a:t>Initiatives: citizens can propose new laws on ballot with petitions</a:t>
            </a:r>
          </a:p>
          <a:p>
            <a:r>
              <a:rPr lang="en-US" sz="2800" dirty="0" smtClean="0"/>
              <a:t>Referendum: citizens can okay laws passed by legislators</a:t>
            </a:r>
          </a:p>
          <a:p>
            <a:r>
              <a:rPr lang="en-US" sz="2800" dirty="0" smtClean="0"/>
              <a:t>Recall: citizens can remove a public officia</a:t>
            </a:r>
            <a:r>
              <a:rPr lang="en-US" sz="28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597139"/>
            <a:ext cx="3492835" cy="47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295400"/>
            <a:ext cx="6172198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Suffrage</a:t>
            </a:r>
          </a:p>
          <a:p>
            <a:r>
              <a:rPr lang="en-US" dirty="0" smtClean="0"/>
              <a:t> 14</a:t>
            </a:r>
            <a:r>
              <a:rPr lang="en-US" baseline="30000" dirty="0" smtClean="0"/>
              <a:t>th</a:t>
            </a:r>
            <a:r>
              <a:rPr lang="en-US" dirty="0" smtClean="0"/>
              <a:t> Amendment says that states can’t block the rights of citizens.  i.e. the right for women to vote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Amendment: the right to vote can not be denied on account of sex</a:t>
            </a:r>
          </a:p>
          <a:p>
            <a:r>
              <a:rPr lang="en-US" dirty="0" smtClean="0"/>
              <a:t>Women opponents claimed would hurt family life</a:t>
            </a:r>
          </a:p>
          <a:p>
            <a:r>
              <a:rPr lang="en-US" dirty="0" smtClean="0"/>
              <a:t>Susan B. Anthony </a:t>
            </a:r>
          </a:p>
          <a:p>
            <a:r>
              <a:rPr lang="en-US" dirty="0" smtClean="0"/>
              <a:t>Carrie Chapman Catt</a:t>
            </a:r>
          </a:p>
          <a:p>
            <a:r>
              <a:rPr lang="en-US" dirty="0" smtClean="0"/>
              <a:t>Ida Wells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228600"/>
            <a:ext cx="9753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Women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AutoShape 2" descr="data:image/jpeg;base64,/9j/4AAQSkZJRgABAQAAAQABAAD/2wCEAAkGBxQTEhIUExIUFRUVFBQUFRUVFBUUFBIXFBUXFhQVFxQYHCggGBolHBUUITEhJSkrLi4uFx8zODMsNygtLiwBCgoKBQUFDgUFDisZExkrKysrKysrKysrKysrKysrKysrKysrKysrKysrKysrKysrKysrKysrKysrKysrKysrK//AABEIANsArwMBIgACEQEDEQH/xAAcAAABBQEBAQAAAAAAAAAAAAADAAECBAUGBwj/xAA6EAABAwIDBQcCBAUEAwAAAAABAAIRAyEEEjEFQVFhcQYTIoGRobEy8AfB0eEjQlJichWCwvEUJLL/xAAUAQEAAAAAAAAAAAAAAAAAAAAA/8QAFBEBAAAAAAAAAAAAAAAAAAAAAP/aAAwDAQACEQMRAD8ANVqXPW3qqdapyU3PmZ4lAq1oievogpYl/W4VEv8Av73I+JqSqbigIHXWnhH2WSCtChog0amKEQEE1FVqPIRggO2qqldyk5vwhVXiLnRALvdyr1NUsRjqbQCXDyus2ptxsmGOPUgdEF5wEKnVTf6mwwSCJ5SrMNOl/ZBWarVPRBe2FKkEBC3khvbGgRKsQg95PFBXrOjzQJRa5VdqBF0Ju8UnuQJQeh1Rr971RrE+y0Kon3+VSqD4KDPeoNpo5ZeUWndBWFJWmNIRm0hZPVFrIK1VhKVNxCnRfyTYzENYC47hb73oB7QxIawkug8N65LG4x1Q744Iu0NpGpNtfyVRp8kEGtPBJwujNbv5hEa0WnSdUEsJUizuNuSJhKgbVmSAeN5UHtgHXX7KjlmOf5bkHSVKSG5kKhQ2hFiJjnJWgyoHafugi5sjRR7lWAePsoOcgz61FU3sutSq5Zr3GUAqiCUZ4QXBB6KX/J+VWreiKQAT9jVDe3/tBWe2/wBwptb9hIs5p5GiAjbqVRlilRbIRsghBm4t4Y0uOgXHY/HGo6d2kLS7SbSzONNn0j6uqwkCRWEISkBCA3mpsdblvQkiUBDV3a71JtTRVXFTpvQWKJ8Vo+Fbo1CCSJFxMHyKzjz3/corH+iDosO/MARvTVIVTZdS4Em491cqsQUK3kqjgtCq1Z9QXQRcg1DdWms4ob6SDvqrL+vyq1Tlor2Kdr1/NVgPVAB7YTBsq13fAhEp0boIUKJhPiiGNLjoAVda3msPtXiMlFzW3JkHkOKDgaz5cTxJPuoJgnQSY1ShMxThBEpAovdlHZs2o4S1pPD/AK3oKJ0TNVt+DcJBaQRqIugtpcAggXFTZ1/ZSNMhMGEQRvKDQ2e4zynfp6rZq3WLgQbAm1/9y22xCDPLSgVmHVX6lNMWoKgp8UGpZX6rVRqNQd9iacO5ElCFNWsQJPQnzQxT5dUDhoPSFIt9BKNTp74RhS5ffRAA9FzPa8EMtaxHULralILnO22EPdZpiNUHnYTgJAI1NqCIVmg07gSlSozyXQbEfRYZfTfU5Mj5QF2HsZ9Vw8FuYXtHZjYVBjAO7GbeVzHZztXgWkBzH0jpDxJHO25eh4DHUKrQ6k5rhyQZ2P7IYardzBdAp9hcI24pDMNCulaVNB4l237AZHF9AAD+Zpki3Beb1WimS0h075EH0X0n2sw5NMkCbFfOe1WfxD1iCc0QY13oFg2hzrcukraYznPNUtmYEtEu1laWYQghUoaJ+7sjU6wUpQUXMsqmIprUq3VCvTug7eoy56pmNS1PmVaa0AIHpC3VFjSE1NsotNqANRvksLts9owr5OsAcyTZdDVp2XL9uG/+vf8ArbHWUHnHRWMNTzEBReLkK9sZozglBsf6I7u5EmBJhVMDVqMqNa0HMSABl1k2Eb16j2ZoNc0CFobT7CmqRUpODXj6TGh4oON2riWtBp4ugGvFNlQE93mIccvhA8RI3gGQidljUpVM1JxDZGZpJIjceYImCvQaXZ6tUNN2JGGqvpfQ91HxsHI5lq4Xs5RpMaym0ANmPN0xfcOCC/Ree7Dt8SuN2l+IXdlwZQdUIMWmPVdz3Yy5d0QuH2n2fNM1jSDHuawvpsf431CLlrWHwjrdBHBdtqlcFr8IWt/mJJEDeYIuvHjQz4irlAyio/8A+iQu0ZtrGOqMpVKRpNqy6k17O7qNYDBzhttx8liU2Na+pyqPM8fEUA6rR0VUlWcWVUqOQJpRcyrEolNyAgch1PNIlV3u5oO4EyepVug3l+qrsN1eooDspqT7IrUN59kEW6Fc12uw3eUKgGoGcdQulL1l4y+7kfNB5ttDDMbRaMv8QGc8Xc1wFiqOEMFaG3KTmPyknLunluVOhZB3fZbahaWzovYNhbQD2+i8E2TUAi/Rel9l8aZF0Ho9R4AJOgEnyXEn8RsI1pdVcR4iA0CTYweq6kYoOZHEELlK/wCH2HeDZ4BJMT4QTqQCg6TYnaGhimB9KoCNYm46hWsVhKVdozBrxuIOh4hw0XndL8M6jRVaysWg/SdJB1BIXa9kNhf+Hh20c5cZkmbAnUDkgJQ2BRpy6C52oc9xcW9CdF4w5mUusCczr8QSbL27buNFGhUeTo10dYXh9WtaUFLEKi9yuV606LOq1EDkqTCh06iOKghA7lVqlHfVsqrnoPQaBWhS3LJZUv5lW6VXmg12uUSFUp4go2aUDPVKsOKt1DZVahQc92m2cKlNzt7WmOK4Wi+F6k7fOmh6aH5XlmIbD3gbnOA6AmEGtga99y7jYeOAAvdeZNqQtnZu0i0i/NB6ZiK2Iq5QzFDDtgycmcnzmy1dm7HxjAO62ox5P8tRk++b8lyuymmsIDom3RaVb8P3VIc3EGmeLSQfZB0GJ2vtLCtzVsOyuwauoGXDmWnUdFs7D7SUsVhxWpyJkEEQWubqCNy5TYuzcfhXw/EOqU/7vFbz0W3XqU6YcWiC+5i1zqYQcz2/2yXBtMHmRyXBVqq0+0OMz1nkaDwjylYFV6Aj38FVrBDdUUHVUESEdtQAKvnlJyArqqDnUcygSg7inVurTa6yWVFYa9BsUa6t08QsSlU5q1SqINOtVVR1aUi6Qq49OaDH7XYvLh3gfzww8gTdcDn3L0LtPTnD1bAw0OB4QV5+6md4KCQcptqQmGHdlz5TkzZM0eHNE5Z4wovaAAZudRwQbGz9u1KehXT4H8QXssbrz2Cl3Z575sbRET6oPYan4jtdTg3Mab/3WVitq1qlJtQghryWtmbkASPQgri+y1CjUq5atVzGnTKwvcXNu0kC4F929W8TtCixxbSfUeAQwT9Iy6lrTeJMXv4UFmvVVKs9WNoUyyJIIddrhcOExb9FQqmUAnPQi+6dyGEBGlO4qEpSgdDc9OoIOoY9Wqb1QBVmi5BoUSrlNc/itsU6ViZPAfqs2t2tfoym0c3En4QdoawAJLgANSbAeqwsZ2lotzBpLiIu24vrc2XL4/adWqIeZA/lbYHyQGuBDQcrQA68TM7ydd1kF7am3H1ZZdtO/hJkn/ImxWc8zqU5pEHKbGRbr7I+BGWoM4bbMJddrXEENLo3TdAGhXOXKXkMBzhuoc4WmBvhRqi199xBF9yWIcRlux0altwb2zEAAoTTe0SSbAackEqVKTBBvpzvuWngq7qbi3O28tAeIjNq+QbEQNSsotJvHsj4PBF7miwBcGknmQCRxidEHUu2rh8NQ7vD1Zq0XsqUXloIc8majmn+ndBWHhaVTEV31HCC4mq45crNZdyAuStfZmyqVNziZe9mfK6PAHNa4Xa7W5uD+aWC2oxjs2ZzXNeG+GC3LJzPcAf8TAtqg0Yp0vBRaAHPLXNqCRDrQbQ8AwZFyJ5LncbkzHKTHAiL8R/bPmrGKxZqui4GYEDWDByjMf7ZJhZ9TFEWBEER0A4cygE4qAdCsU6UkFx1Ewd4G8ncg1KdyQ3w8SYQPmSzIRBSlBNz0NNKSDVxe0YMNjmf0VSrtWoRAIHEjU/oqRqeyHmQTa4Te/5+aJUIJkCNwHNAaERrkDO4KzhXxpeTERJgXtzsq2ZSeBxjdPCd6DQZgyRUdBlsWsDLictt+h04J6+GawEMe14EA7g0uJEDjbfuUsNVaKrZptNiYBLW1Ib4Mw3gm/mgVahLqbQNzmgNbDiTLWg8TogmcO1lNhme8ZmII+khzmtb6QfNG2VhXOe1rWuBOYOcIG6RBPAAm2oBVvadAy6ZIc4BpiAS0EHpr7IMR4nAloFgJDw25E6RYgcw9BVcHNeGtAnJMH6QXgNB9xqtYlrabu8LgYlkQAKgH0i0EAZTPPks/ZbJzk3hgJ1knOIAG+SAi7RrZHZXFx+oRI+l9IBro3WOvJBTxO0HOOsFuQGCXNcWTJHK6jhrS4mzQXEaTy8yVVdFtOJ4X5IzS0NHMkn/ABb+8ILAeYMn6iZPCwNT/i3yWe50u4A/AUzoTvAaDzLruHygtMzyB97fmgt1XktnTPLo4AWb7fKCXbzc2hOH630AbHuVEkX45bdZCCzhDZ0gGAHX4Aw72KjUp6ibh09W6fugU6lz0cPUFMK8OnUECUEHmD01TZ1PF3M8h7WQQUDSkkkgSUpJIHBRGsLjAk8hw3oSsYCvkqNcZyg+IN1I3gILVckfxJzd3ABJEn+jwxoIV7ZuCIqtOZsumM02BLbmNDr6qhjrWBDm5pDm6OFwIBuPpOq2qeUvFQOBZLTY3k6NjfogBVpvp06bS3K8SbmPpzMeCTabe6FtV47ujLy50uzEkOGWRlAPRsX3AK3tTGiW5pL2VnvOkD+EwBsRqCST0WTtOtnfEQGtDAN0Afug0dl/w2GoXhrt02sBIFtTI91jVH5jMQNAP6R/T0Asp4is4gSb2J/pJEhp9FXz28vkoHc6SUnum3RvvdRoun59BKTTdvr63QKq73c4+lgmZo7/AGgex/JRqH6enySVOnuP949o/VA1Q/V1Psm3HoAlUuepMeZUSbdSfayB2GD6n79Uzhp0TDfzt6pPN0EnOtCgpG1uf6JnhAySSSBQknBShAyK02QgiN3dQgLoNd3qZVrZNNpfTEOJDnPlgGYFoGU34ZZ8lTqX9/2RMO7LmN80Q0gxEnxeokINFsOpioS0uzVqhjVzZptaHbjofVZskkyZJ1PPfZPiQARBDgGiIOmbxEeqi34+wgVWpJPM+gEwhVNDHED0Tt1UXbkCZ+RHqbqQ+o8gfgwot080wOvQoHqm46D4TsNh5/CjUN/IfCm0R6W80EC6yikkgk0/fwopJIHcflMkkgSSSSBKY3KCSBBFDt/JCS3eaCbnKZKCFMIJEJzYJJ3fkEEQoOKkd6iAgcnTombv6FIpm70CP6KR+IUHJ3HVAySSSBJJJIEk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316137"/>
            <a:ext cx="2505075" cy="313492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AutoShape 4" descr="data:image/jpeg;base64,/9j/4AAQSkZJRgABAQAAAQABAAD/2wCEAAkGBxQTEhUUExQWFRUXFxwXFBgXGBwcFxgYGBoXHBcdHBwcICggGBwlHBwXIjEiJSkrLi4uFx8zODMsNygtLisBCgoKBQUFDgUFDisZExkrKysrKysrKysrKysrKysrKysrKysrKysrKysrKysrKysrKysrKysrKysrKysrKysrK//AABEIAKkBKwMBIgACEQEDEQH/xAAcAAABBQEBAQAAAAAAAAAAAAAEAQIDBQYHAAj/xAA+EAABAwIEAwYEAggFBQAAAAABAAIRAyEEEjFBBQZREyJhcYHwMpGhsULBBxQjM1Jy0eEVNIKy8WJzkqLC/8QAFAEBAAAAAAAAAAAAAAAAAAAAAP/EABQRAQAAAAAAAAAAAAAAAAAAAAD/2gAMAwEAAhEDEQA/AOell09mGcYsiaOGcdAjaLXMsfn5oBaLQ0XQuMrZjCLxVUAwNU3CNYZDtUEYogAQJXsTXaIj6aT7lEnDWIabFVNXB5XRmlBNREmd9kRTwu7lHTw+Ug/JWjMOYzPMBAGx0XAmFJiOJZ2hoEO8FMMTSEtbsE3hFHO4uiUB3AeHH44uAtdyzWLi4HSYQHKxNQPbEQYV1wrhppEmdSgtMBgm03Fw3N1cMqiFU03FE0nIDpjyTxog2VjvspwSglYVBiKd0rTCSrjGNcGkjM74RvHU9AgIoVIspK1F50aT9PujcO1oEyNPcJ7H5v7bIAmMIFwR6Ieo2SrtrITauGDtoPUIKdpgRCGxLAd4UXFq7qTsrvToR1QNHEuqkhoQF1KwAsoDjYUg4c7c+905tCiy7yPcSgEFdzjYE/OP6Kanw+o83MD5qDGc04alMET4a/RUOO5+17Np9bINe3hLAO8Z8/7KN+Lw9EfhC5xjeZsRU/EGjwPuFTNruf8AEXH1KDpeM51ossCCfC6o+Ic8uPwNjaSsmzAOJsFbUOXnvAkfl79OqBMRxys8HvkeSCpOc/WXeZV/S4BkF1LSwbRoL/mgoaWEdm6KwZgHSIVszCRdHYGhm2+aCt4fgA57WvvKt/8AARtMeinwNANqiVoYCDhYwxv3tFXFxDyC4xBiOu2uysMTiNQN+iFp4MkybIGUqQdmOpT8FTaSZ1VlQwgaLXJ+ybU4dlMoEpUQ6Q1VGL4eWOJ1utBwvCFkkmZTeJtAaSdkFW2jlZnMk7BC1OIl7C02hH4Co94NhlVVXw57XLaT0QLwvhznnwGq2PLdOQ9oF4UfA6DGywi+6seD4I0qjnagoDeX8AaIcSdTK0FAhyDF0/D1IQHikU9ttFGMWF5mIBCBxrQSn0cQZ1Q1SqIQxxcILDiePbRpOqPmGAkxqeg9Tb1XLsLxSpiMQaj3kAm4B22aP+kfVXn6QOLRhCzQvcPOxk/ZUvKmDDS17wYt1FvmPp/ZB1ThVYFgG0b/AEV3haMmQSDOx/LQqhwtak1mZpMBwBBcTYgka+SvcFjWHcR1m07BBZMcd/mPz6KUprdOoTKT5BnUEj02PyQBcwYEVaJtLm95vWRqPULEUOJmkCBc7LpIK5/zDw0U6phvd18IPsj/AEoM7j+J4t03DfLX5lZ3H9uSc+YrWvKiq1Rl+EefkgyDOH1HRDCi28Bqm7mlq6Pyw1jmgluyvMVQY62UIOZYTl0ZSSpDwpjYtcLaOwo6EDoq7E0GzchABwzDtBkjzV52jYgQq4upt3QjsZHwtJQWGLaSgaNC8+4TqTq1QGLAe/fmohw6pN3H7D3ogtS1mWC4KBmPZT9dFFT4S4xcor/CBv8AJBEziWZ4LQR6I93ESn4LDMaRMWRrjS3hBwWnXgouk4vIIsAoqWHDs3UI/DYYBgJOiAutWLcoAknVO4qDlBU2AcHCUzE4UuIGyB1D4R5Kt41WBaBre6JxoIgDQKsxVHKMxuTsgKqPHZANEKTgeDbmJcLgTdNwTXPAJtCL4XeqboJuEVZqukeS01IAx780JQwjGXAjxUraklAWE5ghDdolNVAQ5yQuOxUdOopHgII31I1KjZWBP2XqtOQhmthBiOccS6tixSbJykNA6m0/X7Kr4fiS53x1R07Mj7EHN9FYcx8OLcUKhuypMHo7Qj5X/wCFLiODFjQ+k4EEXLfz8UGp5CbXxGJdSfVNak1rX9o1kAgg5c0/CRJBbsRvEqv5hY+niamHNZzWscZeA51rSco1iYgbra/oZ4YadCpVcL1XWJ1Ib+Ukq95j4Bnc2rR7r/xAXBHi06oM5ytjMThKlEOq/rWFrkNa8Mc2pTcWktzMNwCJM6WK32MqZHB0wHWP5eSjwWDlrS853RAJHwg6gawPW8Doi8Vh2vaWuFvtHTog9hawc0EevmNfqqvmbA9pTztAJZczuz8V/DX0VPwbjXY1XUKtiXONIutn0kDbMCdJvaFY4nmCmKhYd2uBB+KfLcZZJ9OqDCVatyEE5hcS2Y6omrr4octMoNDwrilLDsAe7RFO5mDrU2ud5BZd9Odbq04RjBSbds7/ANEBmIq4l47rYB6qvfwutIc91t1LjObXtENp/l/VAjimKrdA1Bd4ThzDcn5+/NG5aDNSFlTgasS559LIKrhHgzJI8boNZW41SZZhnyQw4w53wsJ8dlT4Dhzok/dX3DCAIi6BtPH1CWtfDSdf6eKLxGHfI70g/NDY+jmcJEBE4OmZvf3/AMILOlgxAUFThzZNgrGiLLz230+iDiYytJJ3TWVGicxgdFJTrMd5qu4u3vaILSnUH4FYUsWBZyzOHq5Qi6GIyjM4STp/RBf4vEMYJO6oMRiA9xPQJMTUe4tL9Nlb0OHjLa0hADwmrqrTB4NrXZpUWBwHZ22KsGNtZAQ58+/fsJzHBDspH39ER2NkC1KinZohntjZTUphA5phTNqJvYpDSKDzqirsRVui6rY1Qj6aADixa7D1huGFw8C2/wBgVm6PEHCkWblaw4TMHN0ztc3/AMgQudnOLASd0HQP0b8yYoA4WkGlxk0nVAezB1OaCDHl1XXG4iqG0zVDQS0CpkktD94nVs2lcT5Qq4hhY5r6LcpkFzXnLmlpBgRBt8l1j9YxLADVFOpTI77qZMC2paRdviJ8kGiZ4L1eqGtLnmABLidABuo8ILA6ggET4pvEKHaU3MjW31Hv0QUHMGHw7aJxOOp039m1xptLgWFxuMgIEvdDRN9LLmfKhz0qlYzmL8jRMhrficG33dlk+IC1vF+HCnUdRc5tQBtpHdIJJawiT3ha2htoSqh7QzusAazZrQA3fYDz+aBrio2O8FI2oF4uEoI6lQ9ErCY1TXvTc6C14NhxUmUdUaWd0C3gl5SweriRdX1fCNO/VBnc+axUpwhjqFbU8DSbqZRL8RQaBBHvwQUtDCuPgFZYXBBuy9/iLfwgpr+IHYfNBJWwhJsp8Pg+pQgqVXaWTqdOrIBcguqNAAaoeuRmNwo6WEJ1JKjqYW6Dh1SgRBB3snVG57akKvw2LcSBdG4TDHOTJlARhMK0OGcwBqn4t7e0EaGwQ78MBGYmT181NjKBMZdtEBmJw2YAN9FaYRpa26r8KCI6qwD7IJgZ9+/YUhMIem7391NHoEE+HrbItlUKsYyD0uiQ5ATUcE+m4BC5fRNc8oLJpCjxBDUK2t79+7KQX97oIK1SVG/LEqPiePo0R+1qsZ4E3Pk3UqswvGsNVdDazJ6OOWf/ACiUFjQf3tPFZrinD3Yeu6rkzUHEmdQ0umQf4bzB0iFsKGGBywR4QQZ8lX8yY3CsovZWqtktIFNrzmLosC1lyAYNxCC1/RxzHQymm8hpNoIsR+a6B/iFEN+JpabQND5DdfK+GrA3Lywi+5+UXJW55U4xSwdQfrlUOAvkYDUcDla5hEWgy28/ZB3PA1AIYLgWZ5D8lR80c3CiRSw7mOrZm55DnBjHCRBFnOPdtJs6Vznm/wDSc7EB1HCg0qRgOqXbUe3LBbH4GzPjFrb0nATYNbAGjfDrEQg3Baez7RzpLnXBOZ2b8V97zfxHqLWZO6sOXsMSM7jka0DM534A6bRpJFg0eJT+IcGN3UZc28NPxAbeev3QUrqQHvolLVHWnySOJ3/qg89MhSGoCEPUcg0PLJeQWgwFdVsGd3FVnKI1Oy0WIuUFIMMZ3KJbh7IltO6mp0ZKAOjS6BSR4K6wmGAF0ytgAdBdAPhn6J9evBCX9TPl6awoqmEJNuqCyw2mnv39lDXIzG6JDYahajr6fWEHCuGYYBzABJOqse3bSqukWjRJy5QIrydBoU3jFDNVJQCYj9o4O21RlIXTG0bQnsZCAuhCsqVMEaKrYbyjKFdBMW9PRK6U59UDZKXAx4oEplTNalY0KZrboGinITTQP9/fuykJi8wBcyYAHj0C53znzh2s0KB/ZaVHg/vfAdGf7vLUG8Y53qB7m0AwNBIzHvl0GJH4QDtr5qgxXMWKf8Vep5B2UfJsKsJlIg9M+up6pZTErUEtN5EQYO0beR2SZDExaY9U0BF4bDl8NEk7DzQQ0Wy4DqQPn9lsanCKDcOxrw1lR1Dt6byMpBLy1rXmBqcouCO8XAjL3p8PyE3KDVqVaZbT7StFPPlJJAYGWc59nTEgBvjCbxGviqgy1a1XEMZNJjiO7mIEtFi94IIHW7TaYQUeGpjVzg0eWY7HQfn4LZ8qcNdUHaNY8UwDnqHVrRILzrlaDoACTldYACYOKcKo0eywVNgfi6hYKpDZFIv7wY065iCzMTcdQJi0xVOnhpw9B7iAGiu4kFtWrTJBLf4WiTaQLeEoLSpXb3hTBbTBOUFxdIMDOSRYkQSLAdNSbDh2MJAaTBaSAZnOImOtiJVDh3nIRawJM9CJgdTf0WX4nzJnIZSc5mVhzQY7zdAD80Gh5w5vw7KgpMYKtSO88PIDDs0gA5+uotHW2YbzY6RnpgMP8PeN+kkeNj0WOtN+t4V1y932va490NLiDcWjQGxtm+QQavC8WpPAOZrSZgTFvWIMbIqb2uszQ4SGPLXHI4AzvJaQQRuBf0n5F8JxvZOLKgkx3HBsNeILok6OvpvM23Dp3Jw7p6LRPYFiOXuYqFJsOLwLSQ2csxdzR3mi4vG62dWqCwOaQ4EAtIMgzogrqOKca2XYFaBsAAqi4RhTJcdTork6IHPxwGg+iYOIdB4od1Je7KEFlhsRm6/8KKm8h5aR4qHBgtdJ3Vq9g1QQ1X2Qtdve2238EXlTKwE/L7IOT4p2SmIsVX4U9VYcac3s5BvKqMK7RAeKU+wvOoCeikolPLUAZp2SYd53UlUGbKEuQG08R199VOKg2/4VZTq+KKDrILGnUBiEVTZKrcM5Rcx8fbhKOaxquBFJvV38RH8LfrYboMj+kriNTthQD/2YaHFrSbk/x/k3pB3WJJUmJxDnvc95LnOJc5x1JO6ilB4JClXkHkrQkCc0IFZqtDwzhdSrUaynAqn4JOUkxaDuYjT6qlwWHNR7WDVxDfmQPzXV+WOXHNpAYjCOrtqN/YV2D9w7Nl7wzNhpgvzTaB1QTcU4/i/1IU8Q5tCoZZWqxnLRTBdmLWtcGue5zGHNAIkGM7Yx+L4wwPpnCh2VkOAqTd8mXOExPdaTAvJF9EZzKynTa6hhszadR2VzXuzNim5vaVQ8zIdUYxpLHFh7F0gGAB+VeHUalR73z2NK4YXEOquPwMmLSQXOjQA9UFhwOnXontie9WDjnc0Oq5XSCQT8DnnNfWAfApGOlxi17To2fA63AgInjFSC2Il97AAZrA2GgA+iTEsY2kXdo1j7OJOkjqJkSNCECcX4i2jT36RPeJ3M7+MrA4F0vcfxE93xOYHy2CN4zxJ1Vxe74YAAmYkX2E38Psq3syGz5eRmfvCCHFCHREX9j0RXC8SWkQLza0wfX+h0UNatIg+ngBoB0H9k2mwi+2oP9+qDZPYajQ5xzTo5pOpNzm+KZza620mzKVFxyuL3VWk7gXvp5gSfONgqjhmNLXQb6azAIu33qtHQaXiWtBDoaCSZAcIbOUd8t0vrJ9Qdw6i1/fAzAO3FxBMaGCDBt91peX+YH0T2dQzSfZjd2CHQ5ma5b3TLLnwGhztLBS7umm10FwFQwNe7sQHG9jFo6qXi2LdTpmaQD298sfcQ0y9zHC2YEjytsg6vwgBzA4EOa67SNCD+SMqVAub/AKPuZBUfUptzhmQPDXAGHlwBv46+PSy31CkahInSQgKw1PPoYGyYaZa6DvoVX8wcQ/V6QDTDi4AfSVYiKjGnN3gJQEUdQrF5tCqaGonUfkjqlSwQNqmBNkPVxF9D6FFmnmAUNdgzG336IOP8aAgOH4vyQuDAUXEMRIAneykwb0FxTZ0TuwSUXCFI3wQQuogoOthyjSw3KYW6oKzKQfVENdIUrqXX6qKIQEYeCY1krmfNHEe3xNRxJLQ4sZ0DWkgR5mT/AKl0aviBTpuqH8DS75AlcjJnXXf80CFelIQvDVA6U0JXJGhA8J7h79+7JjApHi6C+5JptOKYHyJs1wEljyRleBPeg/huTMASulY6rXoUzg6lTKapEOBfnYx1MAZocS6lTb2jiOrYNiVz/kTMK9M03gVO1Z2bTpLYdmeSMuXQRrqdhN/z7zOK9VtI5SMM17HFzWh1So5xY8yx8hjQO6QTcGdQgzHFMX2j3BshsCjSa2P3bCRTnIAHug6hoBzE3Jk63hNDsqP7Qi13dGkjYaaLO8vYIQazoIBAZOt573yBE+fVaSc4DNgM1Txg91vjtPhCATt+8XkQSLNmDk7psdnGJM+HSUBzRxJzz2DX5qYILiPxGARNrRupeZKoa0Oa6Hfgjc6adNb6WWdwjgIJmYPmdZOsxZ2nhGqASq4gw2wMnw6/ayEdLiSYtt8vfopMQZJg22/K21lDSJ+h+390DQicEb5dc1j8/KUPOylwZbnaHOygmC6Jy+J+nyQHucQ8tmwNpEFwbJaeidgqz21e4Z0sTYixidvTfxWtbyzIaRUpVZEtIcYM+PXSxRHA+CZaha4Q4mYOWZGmWNddvFBW8Z4c+g5gJBZVAdTcBtDcwJAuR5XzTvbacPrGqxpyhxaTAPeEGQ9pB1zNJHoNk/ifDu3pOpkQ4HNSJ2cNPIGSD0mVmOCY7szGawMEOaZaQbz0Ph/RBq+B8Dp0DWNKWtqua4M2DY+CZmA4ucOhO8LSYeq80Hmmf2rdR1OxWFxvGzha7XZmuoVu8w65XiA9sjTUEfzHYLTteK1M1KNTKKjHNzt1aSLEeRgxvCAXnDirW4WnVqiXl4AbMGTr6BHcHrPIFUgtDXZXjVpB3BGt0lDmLCYelQp4ym1zmNaHOcGucCRHaQbuY7UOHkQIMXdXmLBtYKmZgwzwBnGgcSQJA28UB2UEgjdE4qlYKo4FWoZgzt2OqGXZWvEZSbQPktBiW6IB6RIiFFind4+n2CliNENiviOm32CDh2LIyUuuUz5yVNh3wAhCZjwCIp+CC1o1Lao2m+yqaDoRlLEj380BxKjbATe2UfaD0QFZQdkjaXgm06211OCgz/PEMwVSNXFjR6vbP/qCuWFdA/SRWPZ0WQYL3OJ2lrQAP/Y/JYEhA0LyVwTUHiU4JqUIJh/RJv6psrwQarlHDBvaYmo3NSoZXOEiXO7xa0TrOVw9Rqn8YwlRuGw76jAW1ya76sgPfUqF0tgkugBpMgZe+N7uzNHEuDXNBgOjMOuUyPfmicfj+0bRbkY3sqQpy0AF/ec7M8gXd3o9OqDWPrhtEZLhwAaP+qWwCBrdFYWqARTkXIzOOk7m+m/gsbhuIuaBOjTI8zabe7ojE8RDg4DV8SLyI1+eiBeMYwPqmAAGy0AGxIsXeR96oejIByna7TpcC/nP2TaWUQdBOh1iLz4aqF1a0bWKCHEAfS/moKb4lLWeTqmRZBM18wAIKiqa6aJ2Fflc0+PyVxxjhkHO0WIm3j4oKmhiXM+Fxb5FaPg/OlallFRoqsB3s8eLXagrMli8Ag7vwnjFHEtFSm7XY6z0WT51wZw+KbWYCGVReJjO2A8eoyu8y5Yvl7ipovvdhIzDy0I6bGfBdRIbjsKaU989+kTHxtuBIsJkt8j6oKbB0P1ug7DOIMw+i7QtqCzTt3YkEdCYvCquSePVcJUfTcXBuaKjTBgtkOmdCII9yh+B8Tax7Q60Eg5hfexjofseqN5ywjWVqWLYKb6daBUGre1A71hEAiCPFrkFvzvwYYumMThwXGkxwfoA9jZdLYN3MJdbceQWV4Jjn9j2babHBxLe80kmel4C2PA65M029mye42JsKrezgkz+F0zPTzW05O5UpUcGzC1QHVxme7KbtJccpkeiDmHD20KWOptxeVha8NeKYIDcwEEnaJldvwFaBlbWFenANOpILtYILhZ0Wv8ANYniv6Ou1xNTEVqtNr8wLGubLKgDfxXBmeiE5d4tiMJlpOoU6dEuJBLjDb3At90HU6LZ1QmMnOfT7BD8M44wuc17mtMBzb2ynxUuJrNLiczdtCOgjUhBwJlRG0DIhVdMqwwrwgscOnBl03DvCKBBQRipGqXOmVxJUBqILCjiB0RDKwlVVPqp6VW4QO5n4eMRh3sHxt79P+ZoNvUSPXwXJyuvnEQub82YHssQ7KIY/vs6CT3h6On0IQUrk0pSmoEXglhIgdKUJqUFA5eleSFBI02StPVMlOdUtCB/aHSUxxKZKcLoGpHshOUbzqgQLYcv8RZWpto1TD2iGu/iF4B+l/BY9PY6LjbdBpONcENM6W67a2I6hUNallWp4BxxtRoo17j8JnvNJ3Bn6b+Kl43y65ozC7dnDcDSRsY9LegDGArZcl8c7NwadDa2xkQVkK1IgpaFUtIIQdA574IRWbiqEZK93ZdBVHxeEPEO886J4LiW1qDsJXj9oAARZzXBzsjh/KTO836qTgOOZicK7D1XFgIGUmwpuEljwRfLNiJ0dsqdvDqtN2QsuCRLhNx1I/D42QScJD6LnUqre8zuvaSACAQPkZFtwAtXynzYTjK5bla0vMBxsGgta0DwifmVTcQoEvpVnCmH2p1YvsOye9sDLI7s9GtuJWMqvDa7w4kNzkjLaJNiAg+kOL12vfTDogHSxuRqEPSq4EE0zUpuqZ8+QnMQfLYRK5VhsfVq0KmV37ZmUtP8TS3b/qsr7C830aDsDWcWZyxzMTlb32SB8QMGZ8t0G749icLhaf6y5jXNYLAAE97pKpaPOOFqtFRrCA4aFlxFjp4hWHF8JheJ4V1Ug5RIDhZwa0ifmNFX0aYptayllNNoDWEi8AQJ8UHIdERhnod2/n+anoID2VIKIbWMICmpxp80Ej37Tf8Ar7+ijmU2pqkZ/T7ICabrKUFD4ZSN199EEl1Qc6Us1Jj/AOB0Hyf/AHA+avB7+SruZv8ALVfNv+9qDAlNKcU1B5JKTdK9B5KE1L199UDpShK3T0/NqR3v6IEJXl4be+iageAvAwlSNQISmpU/CfvGfzN+4QPxuFdSqOpu+Jhyu8woYVzzh/na/wDOP9jVUOQK1pW75I4yagOGrXt+yf5fhd9wVicNqffVXHK379vmgsOZ+DZXEtHjqsoWwYXTeZ9vJc3x3xFBpeUTJtct1EfEDIF9tT5eS6Ph6jqlL9mA97e6e9IgC5d1ymAWjW2mo5Vyp+8b5j7tXVuBfv6f/b/+EAdPg78pblLw+z3NcG1GuOU5i02JkAhtoAgawpMRyZgcRhWDP2OMDHE6wS17mvkHUCDobWWqp/CPL/6cqjF/F/orfdyCLlTguH7B2ENZj67KwirTI0yhzS3yEj0V3xTDcKpPzYkNq1WRmIpueZGkhjSPmuV8m/5pv87F33Cfg8h9kHK+Pc8MbiZbRqUqTgIzAsLgN8hGhVlgnHEsFdtmvkgeEkfkpP0tf5ml/wBip9wqvkn/ACVH/V/ve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15" y="4267200"/>
            <a:ext cx="4038600" cy="228268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812" y="1723381"/>
            <a:ext cx="2381250" cy="350108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5850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12" y="1143000"/>
            <a:ext cx="6324600" cy="5562600"/>
          </a:xfrm>
        </p:spPr>
        <p:txBody>
          <a:bodyPr/>
          <a:lstStyle/>
          <a:p>
            <a:r>
              <a:rPr lang="en-US" dirty="0" smtClean="0"/>
              <a:t>Settlement Houses: run by middle class women </a:t>
            </a:r>
          </a:p>
          <a:p>
            <a:pPr lvl="1"/>
            <a:r>
              <a:rPr lang="en-US" dirty="0" smtClean="0"/>
              <a:t>Classes in English and “Americanization”</a:t>
            </a:r>
          </a:p>
          <a:p>
            <a:pPr lvl="1"/>
            <a:r>
              <a:rPr lang="en-US" dirty="0" smtClean="0"/>
              <a:t>Provided services for poor, especially women and children </a:t>
            </a:r>
          </a:p>
          <a:p>
            <a:pPr lvl="1"/>
            <a:r>
              <a:rPr lang="en-US" dirty="0" smtClean="0"/>
              <a:t>Immigrants were frequently beneficiaries</a:t>
            </a:r>
          </a:p>
          <a:p>
            <a:r>
              <a:rPr lang="en-US" dirty="0" smtClean="0"/>
              <a:t>Goal to assimilate </a:t>
            </a:r>
          </a:p>
          <a:p>
            <a:pPr lvl="1"/>
            <a:r>
              <a:rPr lang="en-US" dirty="0" smtClean="0"/>
              <a:t>Immigrants (poor, possibly Catholic, own cultures were different than here)</a:t>
            </a:r>
          </a:p>
          <a:p>
            <a:r>
              <a:rPr lang="en-US" dirty="0" smtClean="0"/>
              <a:t>Scientifically “justified” racism – based on “science” of the time</a:t>
            </a:r>
          </a:p>
          <a:p>
            <a:pPr lvl="1"/>
            <a:r>
              <a:rPr lang="en-US" dirty="0" smtClean="0"/>
              <a:t>Plessy vs. Ferguson: Separate but equal</a:t>
            </a:r>
          </a:p>
          <a:p>
            <a:pPr lvl="1"/>
            <a:r>
              <a:rPr lang="en-US" dirty="0" smtClean="0"/>
              <a:t>Not just against Blacks, but also a hierarchy of immigrants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12" y="381000"/>
            <a:ext cx="9753600" cy="762000"/>
          </a:xfrm>
        </p:spPr>
        <p:txBody>
          <a:bodyPr/>
          <a:lstStyle/>
          <a:p>
            <a:r>
              <a:rPr lang="en-US" dirty="0" smtClean="0"/>
              <a:t>Discrimination with progressives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35" t="8511" r="2354" b="6383"/>
          <a:stretch/>
        </p:blipFill>
        <p:spPr>
          <a:xfrm>
            <a:off x="6399212" y="1752600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81E2F4-73D7-459B-8CF0-162726C9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333</Words>
  <Application>Microsoft Office PowerPoint</Application>
  <PresentationFormat>Custom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State history report presentation</vt:lpstr>
      <vt:lpstr>US History 2nd Semester</vt:lpstr>
      <vt:lpstr>Review </vt:lpstr>
      <vt:lpstr>Progressives</vt:lpstr>
      <vt:lpstr>Progressives &amp; Populists: both want social and government reforms</vt:lpstr>
      <vt:lpstr>“Muckrakers”</vt:lpstr>
      <vt:lpstr>Government Reforms</vt:lpstr>
      <vt:lpstr>Elections</vt:lpstr>
      <vt:lpstr>Women</vt:lpstr>
      <vt:lpstr>Discrimination with progressives</vt:lpstr>
      <vt:lpstr>PowerPoint Presentation</vt:lpstr>
      <vt:lpstr>Teddy Roosevelt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2015-01-27T01:34:22Z</dcterms:created>
  <dcterms:modified xsi:type="dcterms:W3CDTF">2015-01-27T03:34:48Z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</Properties>
</file>