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3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70" r:id="rId14"/>
    <p:sldId id="274" r:id="rId15"/>
    <p:sldId id="271" r:id="rId16"/>
    <p:sldId id="268" r:id="rId17"/>
    <p:sldId id="269" r:id="rId18"/>
    <p:sldId id="267" r:id="rId19"/>
    <p:sldId id="272" r:id="rId2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C1A9-2210-4607-A438-78FBB34052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D6134-0793-497B-8267-A046E96AA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3594100"/>
            <a:ext cx="8001000" cy="7239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Boom…and Bust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2" y="4525434"/>
            <a:ext cx="6400800" cy="194733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“Roaring ’20s” set itself up for The Great Depression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44" t="6305" r="4668" b="9197"/>
          <a:stretch/>
        </p:blipFill>
        <p:spPr>
          <a:xfrm>
            <a:off x="5422900" y="363241"/>
            <a:ext cx="6375400" cy="41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Riding the Bull… feeling the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313988" cy="42291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Bull Market: prices will rise</a:t>
            </a:r>
          </a:p>
          <a:p>
            <a:pPr lvl="1"/>
            <a:r>
              <a:rPr lang="en-US" sz="2800" b="1" dirty="0" smtClean="0"/>
              <a:t>BUY</a:t>
            </a:r>
          </a:p>
          <a:p>
            <a:r>
              <a:rPr lang="en-US" sz="2800" b="1" dirty="0" smtClean="0"/>
              <a:t>Real estate speculation</a:t>
            </a:r>
          </a:p>
          <a:p>
            <a:pPr lvl="1"/>
            <a:r>
              <a:rPr lang="en-US" sz="2800" b="1" dirty="0" smtClean="0"/>
              <a:t>Florida</a:t>
            </a:r>
          </a:p>
          <a:p>
            <a:r>
              <a:rPr lang="en-US" sz="2800" b="1" dirty="0" smtClean="0"/>
              <a:t>Availability of credit</a:t>
            </a:r>
          </a:p>
          <a:p>
            <a:r>
              <a:rPr lang="en-US" sz="2800" b="1" dirty="0" smtClean="0"/>
              <a:t>Less saving, more spending = recipe for a crash</a:t>
            </a:r>
            <a:endParaRPr lang="en-US" sz="2800" b="1" dirty="0"/>
          </a:p>
        </p:txBody>
      </p:sp>
      <p:pic>
        <p:nvPicPr>
          <p:cNvPr id="5122" name="Picture 2" descr="https://c2.staticflickr.com/4/3659/3407072012_0c1fca93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159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Hot tips!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Stock market</a:t>
            </a:r>
          </a:p>
          <a:p>
            <a:pPr lvl="1"/>
            <a:r>
              <a:rPr lang="en-US" sz="3600" b="1" dirty="0" smtClean="0"/>
              <a:t>Speculation</a:t>
            </a:r>
          </a:p>
          <a:p>
            <a:pPr lvl="1"/>
            <a:r>
              <a:rPr lang="en-US" sz="3600" b="1" dirty="0" smtClean="0"/>
              <a:t>Gambling</a:t>
            </a:r>
          </a:p>
          <a:p>
            <a:pPr lvl="1"/>
            <a:r>
              <a:rPr lang="en-US" sz="3600" b="1" dirty="0" smtClean="0"/>
              <a:t>“On the Margin”</a:t>
            </a:r>
          </a:p>
          <a:p>
            <a:pPr lvl="1"/>
            <a:r>
              <a:rPr lang="en-US" sz="3600" b="1" dirty="0" smtClean="0"/>
              <a:t>Hot tips</a:t>
            </a:r>
          </a:p>
          <a:p>
            <a:pPr lvl="1"/>
            <a:r>
              <a:rPr lang="en-US" sz="3600" b="1" dirty="0" smtClean="0"/>
              <a:t>Rags to riches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66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5761565"/>
            <a:ext cx="8534400" cy="753534"/>
          </a:xfrm>
        </p:spPr>
        <p:txBody>
          <a:bodyPr/>
          <a:lstStyle/>
          <a:p>
            <a:r>
              <a:rPr lang="en-US" dirty="0" smtClean="0"/>
              <a:t>Who’s in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351364"/>
            <a:ext cx="11112500" cy="5630335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/>
              <a:t>Republican Warren G. Harding elected </a:t>
            </a:r>
          </a:p>
          <a:p>
            <a:pPr lvl="1"/>
            <a:r>
              <a:rPr lang="en-US" sz="2600" b="1" dirty="0" smtClean="0"/>
              <a:t>Ohio Gang</a:t>
            </a:r>
          </a:p>
          <a:p>
            <a:r>
              <a:rPr lang="en-US" sz="2600" b="1" dirty="0" smtClean="0"/>
              <a:t>Wilson had increased debt during war </a:t>
            </a:r>
          </a:p>
          <a:p>
            <a:r>
              <a:rPr lang="en-US" sz="2600" b="1" dirty="0" smtClean="0"/>
              <a:t>? How do we pay it off?</a:t>
            </a:r>
          </a:p>
          <a:p>
            <a:r>
              <a:rPr lang="en-US" sz="2600" b="1" dirty="0" smtClean="0"/>
              <a:t>1921 Bureau of Budgets created</a:t>
            </a:r>
          </a:p>
          <a:p>
            <a:pPr lvl="1"/>
            <a:r>
              <a:rPr lang="en-US" sz="2600" b="1" dirty="0" smtClean="0"/>
              <a:t>Aided President with budget </a:t>
            </a:r>
          </a:p>
          <a:p>
            <a:r>
              <a:rPr lang="en-US" sz="2600" b="1" dirty="0" smtClean="0"/>
              <a:t>Andrew Mellon as Secretary of the Treasury</a:t>
            </a:r>
          </a:p>
          <a:p>
            <a:pPr lvl="1"/>
            <a:r>
              <a:rPr lang="en-US" sz="2600" b="1" dirty="0" smtClean="0"/>
              <a:t>Multimillionaire industrialist </a:t>
            </a:r>
          </a:p>
          <a:p>
            <a:pPr lvl="1"/>
            <a:r>
              <a:rPr lang="en-US" sz="2600" b="1" dirty="0" smtClean="0"/>
              <a:t>Reduce taxes on rich = reinvest in capital = expand economy</a:t>
            </a:r>
          </a:p>
          <a:p>
            <a:pPr lvl="2"/>
            <a:r>
              <a:rPr lang="en-US" sz="2600" b="1" dirty="0" smtClean="0"/>
              <a:t>High taxes = investing in tax exempt securities</a:t>
            </a:r>
          </a:p>
          <a:p>
            <a:pPr lvl="1"/>
            <a:r>
              <a:rPr lang="en-US" sz="2600" b="1" dirty="0" smtClean="0"/>
              <a:t>But WHO IS going to pay the bills??</a:t>
            </a:r>
          </a:p>
          <a:p>
            <a:pPr lvl="1"/>
            <a:r>
              <a:rPr lang="en-US" sz="2600" b="1" dirty="0" smtClean="0"/>
              <a:t>1921  $1M in income = $663K in income taxes</a:t>
            </a:r>
          </a:p>
          <a:p>
            <a:pPr lvl="1"/>
            <a:r>
              <a:rPr lang="en-US" sz="2600" b="1" dirty="0" smtClean="0"/>
              <a:t>1926 $1M in income = $200K in income taxes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1" y="88900"/>
            <a:ext cx="2576512" cy="334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89" t="6383" r="5970" b="5107"/>
          <a:stretch/>
        </p:blipFill>
        <p:spPr>
          <a:xfrm>
            <a:off x="9220200" y="3699522"/>
            <a:ext cx="2692400" cy="29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16600"/>
            <a:ext cx="8534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Progressives regressed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13799" cy="5816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Pro Business means</a:t>
            </a:r>
          </a:p>
          <a:p>
            <a:pPr lvl="1"/>
            <a:r>
              <a:rPr lang="en-US" sz="2400" b="1" dirty="0" smtClean="0"/>
              <a:t>Stripped labor rights</a:t>
            </a:r>
          </a:p>
          <a:p>
            <a:pPr lvl="1"/>
            <a:r>
              <a:rPr lang="en-US" sz="2400" b="1" dirty="0" smtClean="0"/>
              <a:t>Strikers labeled as “reds”</a:t>
            </a:r>
          </a:p>
          <a:p>
            <a:pPr lvl="1"/>
            <a:r>
              <a:rPr lang="en-US" sz="2400" b="1" dirty="0" smtClean="0"/>
              <a:t>Vetoed child labor bills</a:t>
            </a:r>
          </a:p>
          <a:p>
            <a:pPr lvl="1"/>
            <a:r>
              <a:rPr lang="en-US" sz="2400" b="1" dirty="0" smtClean="0"/>
              <a:t>Women got vote so they didn’t need special treatment </a:t>
            </a:r>
          </a:p>
          <a:p>
            <a:pPr lvl="1"/>
            <a:r>
              <a:rPr lang="en-US" sz="2400" b="1" dirty="0" smtClean="0"/>
              <a:t>Big industry trade associations</a:t>
            </a:r>
          </a:p>
          <a:p>
            <a:pPr lvl="2"/>
            <a:r>
              <a:rPr lang="en-US" sz="2400" b="1" dirty="0" smtClean="0"/>
              <a:t>Set prices</a:t>
            </a:r>
          </a:p>
          <a:p>
            <a:pPr lvl="2"/>
            <a:r>
              <a:rPr lang="en-US" sz="2400" b="1" dirty="0" smtClean="0"/>
              <a:t>Unions undermined</a:t>
            </a:r>
          </a:p>
          <a:p>
            <a:pPr lvl="1"/>
            <a:r>
              <a:rPr lang="en-US" sz="2400" b="1" dirty="0" smtClean="0"/>
              <a:t>War Industries Board disbanded</a:t>
            </a:r>
          </a:p>
          <a:p>
            <a:pPr lvl="2"/>
            <a:r>
              <a:rPr lang="en-US" sz="2400" b="1" dirty="0" smtClean="0"/>
              <a:t>Railroad private again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17" t="5555" r="8988" b="10215"/>
          <a:stretch/>
        </p:blipFill>
        <p:spPr>
          <a:xfrm>
            <a:off x="7487687" y="166752"/>
            <a:ext cx="4638475" cy="6449947"/>
          </a:xfrm>
          <a:prstGeom prst="rect">
            <a:avLst/>
          </a:prstGeom>
        </p:spPr>
      </p:pic>
      <p:sp>
        <p:nvSpPr>
          <p:cNvPr id="5" name="SMARTInkShape-1"/>
          <p:cNvSpPr/>
          <p:nvPr/>
        </p:nvSpPr>
        <p:spPr>
          <a:xfrm>
            <a:off x="8196762" y="1125370"/>
            <a:ext cx="903835" cy="807368"/>
          </a:xfrm>
          <a:custGeom>
            <a:avLst/>
            <a:gdLst/>
            <a:ahLst/>
            <a:cxnLst/>
            <a:rect l="0" t="0" r="0" b="0"/>
            <a:pathLst>
              <a:path w="903835" h="807368">
                <a:moveTo>
                  <a:pt x="290013" y="27155"/>
                </a:moveTo>
                <a:lnTo>
                  <a:pt x="281350" y="19551"/>
                </a:lnTo>
                <a:lnTo>
                  <a:pt x="264046" y="10908"/>
                </a:lnTo>
                <a:lnTo>
                  <a:pt x="219422" y="413"/>
                </a:lnTo>
                <a:lnTo>
                  <a:pt x="177919" y="0"/>
                </a:lnTo>
                <a:lnTo>
                  <a:pt x="138049" y="6191"/>
                </a:lnTo>
                <a:lnTo>
                  <a:pt x="119815" y="9371"/>
                </a:lnTo>
                <a:lnTo>
                  <a:pt x="74108" y="34508"/>
                </a:lnTo>
                <a:lnTo>
                  <a:pt x="42127" y="59103"/>
                </a:lnTo>
                <a:lnTo>
                  <a:pt x="15887" y="90681"/>
                </a:lnTo>
                <a:lnTo>
                  <a:pt x="9429" y="109011"/>
                </a:lnTo>
                <a:lnTo>
                  <a:pt x="228" y="150216"/>
                </a:lnTo>
                <a:lnTo>
                  <a:pt x="0" y="169690"/>
                </a:lnTo>
                <a:lnTo>
                  <a:pt x="3421" y="208063"/>
                </a:lnTo>
                <a:lnTo>
                  <a:pt x="11701" y="246217"/>
                </a:lnTo>
                <a:lnTo>
                  <a:pt x="23528" y="284327"/>
                </a:lnTo>
                <a:lnTo>
                  <a:pt x="36055" y="327486"/>
                </a:lnTo>
                <a:lnTo>
                  <a:pt x="57384" y="370231"/>
                </a:lnTo>
                <a:lnTo>
                  <a:pt x="88251" y="415520"/>
                </a:lnTo>
                <a:lnTo>
                  <a:pt x="120101" y="460410"/>
                </a:lnTo>
                <a:lnTo>
                  <a:pt x="150421" y="502438"/>
                </a:lnTo>
                <a:lnTo>
                  <a:pt x="188709" y="541314"/>
                </a:lnTo>
                <a:lnTo>
                  <a:pt x="231667" y="579567"/>
                </a:lnTo>
                <a:lnTo>
                  <a:pt x="270727" y="616639"/>
                </a:lnTo>
                <a:lnTo>
                  <a:pt x="309016" y="645442"/>
                </a:lnTo>
                <a:lnTo>
                  <a:pt x="352211" y="676571"/>
                </a:lnTo>
                <a:lnTo>
                  <a:pt x="393904" y="705690"/>
                </a:lnTo>
                <a:lnTo>
                  <a:pt x="435536" y="729002"/>
                </a:lnTo>
                <a:lnTo>
                  <a:pt x="479154" y="749168"/>
                </a:lnTo>
                <a:lnTo>
                  <a:pt x="519403" y="765930"/>
                </a:lnTo>
                <a:lnTo>
                  <a:pt x="567022" y="779433"/>
                </a:lnTo>
                <a:lnTo>
                  <a:pt x="612136" y="792291"/>
                </a:lnTo>
                <a:lnTo>
                  <a:pt x="652040" y="801843"/>
                </a:lnTo>
                <a:lnTo>
                  <a:pt x="684805" y="805378"/>
                </a:lnTo>
                <a:lnTo>
                  <a:pt x="727664" y="807367"/>
                </a:lnTo>
                <a:lnTo>
                  <a:pt x="756591" y="805135"/>
                </a:lnTo>
                <a:lnTo>
                  <a:pt x="799914" y="798472"/>
                </a:lnTo>
                <a:lnTo>
                  <a:pt x="842956" y="788487"/>
                </a:lnTo>
                <a:lnTo>
                  <a:pt x="861659" y="776610"/>
                </a:lnTo>
                <a:lnTo>
                  <a:pt x="886942" y="758690"/>
                </a:lnTo>
                <a:lnTo>
                  <a:pt x="891165" y="752970"/>
                </a:lnTo>
                <a:lnTo>
                  <a:pt x="903557" y="711953"/>
                </a:lnTo>
                <a:lnTo>
                  <a:pt x="903834" y="696282"/>
                </a:lnTo>
                <a:lnTo>
                  <a:pt x="900447" y="653805"/>
                </a:lnTo>
                <a:lnTo>
                  <a:pt x="894803" y="614878"/>
                </a:lnTo>
                <a:lnTo>
                  <a:pt x="881373" y="576533"/>
                </a:lnTo>
                <a:lnTo>
                  <a:pt x="865475" y="533255"/>
                </a:lnTo>
                <a:lnTo>
                  <a:pt x="854338" y="504841"/>
                </a:lnTo>
                <a:lnTo>
                  <a:pt x="831118" y="464031"/>
                </a:lnTo>
                <a:lnTo>
                  <a:pt x="803706" y="420334"/>
                </a:lnTo>
                <a:lnTo>
                  <a:pt x="772526" y="379733"/>
                </a:lnTo>
                <a:lnTo>
                  <a:pt x="735795" y="340037"/>
                </a:lnTo>
                <a:lnTo>
                  <a:pt x="688572" y="297461"/>
                </a:lnTo>
                <a:lnTo>
                  <a:pt x="642241" y="265337"/>
                </a:lnTo>
                <a:lnTo>
                  <a:pt x="594787" y="233537"/>
                </a:lnTo>
                <a:lnTo>
                  <a:pt x="547185" y="201781"/>
                </a:lnTo>
                <a:lnTo>
                  <a:pt x="499563" y="177569"/>
                </a:lnTo>
                <a:lnTo>
                  <a:pt x="432888" y="1509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"/>
          <p:cNvSpPr/>
          <p:nvPr/>
        </p:nvSpPr>
        <p:spPr>
          <a:xfrm>
            <a:off x="7135792" y="1419225"/>
            <a:ext cx="1008084" cy="1552576"/>
          </a:xfrm>
          <a:custGeom>
            <a:avLst/>
            <a:gdLst/>
            <a:ahLst/>
            <a:cxnLst/>
            <a:rect l="0" t="0" r="0" b="0"/>
            <a:pathLst>
              <a:path w="1008084" h="1552576">
                <a:moveTo>
                  <a:pt x="36533" y="0"/>
                </a:moveTo>
                <a:lnTo>
                  <a:pt x="28332" y="0"/>
                </a:lnTo>
                <a:lnTo>
                  <a:pt x="14178" y="20696"/>
                </a:lnTo>
                <a:lnTo>
                  <a:pt x="3720" y="50768"/>
                </a:lnTo>
                <a:lnTo>
                  <a:pt x="0" y="82188"/>
                </a:lnTo>
                <a:lnTo>
                  <a:pt x="5288" y="129672"/>
                </a:lnTo>
                <a:lnTo>
                  <a:pt x="10253" y="170723"/>
                </a:lnTo>
                <a:lnTo>
                  <a:pt x="23076" y="215608"/>
                </a:lnTo>
                <a:lnTo>
                  <a:pt x="26902" y="257559"/>
                </a:lnTo>
                <a:lnTo>
                  <a:pt x="32150" y="286334"/>
                </a:lnTo>
                <a:lnTo>
                  <a:pt x="31160" y="323965"/>
                </a:lnTo>
                <a:lnTo>
                  <a:pt x="33087" y="345068"/>
                </a:lnTo>
                <a:lnTo>
                  <a:pt x="30338" y="386699"/>
                </a:lnTo>
                <a:lnTo>
                  <a:pt x="34228" y="430431"/>
                </a:lnTo>
                <a:lnTo>
                  <a:pt x="37967" y="466554"/>
                </a:lnTo>
                <a:lnTo>
                  <a:pt x="51539" y="509831"/>
                </a:lnTo>
                <a:lnTo>
                  <a:pt x="67908" y="552993"/>
                </a:lnTo>
                <a:lnTo>
                  <a:pt x="83457" y="593793"/>
                </a:lnTo>
                <a:lnTo>
                  <a:pt x="96298" y="629611"/>
                </a:lnTo>
                <a:lnTo>
                  <a:pt x="116330" y="667035"/>
                </a:lnTo>
                <a:lnTo>
                  <a:pt x="141430" y="707493"/>
                </a:lnTo>
                <a:lnTo>
                  <a:pt x="170730" y="750018"/>
                </a:lnTo>
                <a:lnTo>
                  <a:pt x="200821" y="790090"/>
                </a:lnTo>
                <a:lnTo>
                  <a:pt x="245454" y="829782"/>
                </a:lnTo>
                <a:lnTo>
                  <a:pt x="286949" y="864978"/>
                </a:lnTo>
                <a:lnTo>
                  <a:pt x="310756" y="889173"/>
                </a:lnTo>
                <a:lnTo>
                  <a:pt x="358222" y="924219"/>
                </a:lnTo>
                <a:lnTo>
                  <a:pt x="404940" y="962260"/>
                </a:lnTo>
                <a:lnTo>
                  <a:pt x="452446" y="1006656"/>
                </a:lnTo>
                <a:lnTo>
                  <a:pt x="496097" y="1044634"/>
                </a:lnTo>
                <a:lnTo>
                  <a:pt x="541596" y="1087388"/>
                </a:lnTo>
                <a:lnTo>
                  <a:pt x="584013" y="1121432"/>
                </a:lnTo>
                <a:lnTo>
                  <a:pt x="628085" y="1160052"/>
                </a:lnTo>
                <a:lnTo>
                  <a:pt x="671757" y="1196848"/>
                </a:lnTo>
                <a:lnTo>
                  <a:pt x="715306" y="1232167"/>
                </a:lnTo>
                <a:lnTo>
                  <a:pt x="760393" y="1276366"/>
                </a:lnTo>
                <a:lnTo>
                  <a:pt x="774173" y="1287999"/>
                </a:lnTo>
                <a:lnTo>
                  <a:pt x="797666" y="1301556"/>
                </a:lnTo>
                <a:lnTo>
                  <a:pt x="843259" y="1344435"/>
                </a:lnTo>
                <a:lnTo>
                  <a:pt x="883019" y="1383409"/>
                </a:lnTo>
                <a:lnTo>
                  <a:pt x="928898" y="1426228"/>
                </a:lnTo>
                <a:lnTo>
                  <a:pt x="969721" y="1469451"/>
                </a:lnTo>
                <a:lnTo>
                  <a:pt x="983311" y="1490551"/>
                </a:lnTo>
                <a:lnTo>
                  <a:pt x="1008083" y="1552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198"/>
          <a:stretch/>
        </p:blipFill>
        <p:spPr>
          <a:xfrm>
            <a:off x="3581400" y="0"/>
            <a:ext cx="5524500" cy="69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448300"/>
            <a:ext cx="11431588" cy="1269999"/>
          </a:xfrm>
        </p:spPr>
        <p:txBody>
          <a:bodyPr/>
          <a:lstStyle/>
          <a:p>
            <a:r>
              <a:rPr lang="en-US" dirty="0" smtClean="0"/>
              <a:t>I’m a little Teapot.. Short and crooked!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1600"/>
            <a:ext cx="7581900" cy="5346700"/>
          </a:xfrm>
        </p:spPr>
        <p:txBody>
          <a:bodyPr>
            <a:noAutofit/>
          </a:bodyPr>
          <a:lstStyle/>
          <a:p>
            <a:pPr lvl="1"/>
            <a:r>
              <a:rPr lang="en-US" sz="3200" b="1" dirty="0" smtClean="0"/>
              <a:t>1923 Colonel Forbes</a:t>
            </a:r>
          </a:p>
          <a:p>
            <a:pPr lvl="3"/>
            <a:r>
              <a:rPr lang="en-US" sz="3200" b="1" dirty="0" smtClean="0"/>
              <a:t>Forced to resign as head of Veterans Bureau</a:t>
            </a:r>
          </a:p>
          <a:p>
            <a:pPr lvl="3"/>
            <a:r>
              <a:rPr lang="en-US" sz="3200" b="1" dirty="0" smtClean="0"/>
              <a:t>Embezzled $200M</a:t>
            </a:r>
          </a:p>
          <a:p>
            <a:pPr lvl="1"/>
            <a:r>
              <a:rPr lang="en-US" sz="3000" b="1" dirty="0" smtClean="0"/>
              <a:t>1921 Teapot Dome Scandal</a:t>
            </a:r>
          </a:p>
          <a:p>
            <a:pPr lvl="2"/>
            <a:r>
              <a:rPr lang="en-US" sz="2800" b="1" dirty="0" smtClean="0"/>
              <a:t>Secretary of the Interior Albert Fall</a:t>
            </a:r>
          </a:p>
          <a:p>
            <a:pPr lvl="2"/>
            <a:r>
              <a:rPr lang="en-US" sz="3000" b="1" dirty="0" smtClean="0"/>
              <a:t>Took “Loan” from competing oil men who wanted to lease land that belonged to the Interior Department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00" y="101600"/>
            <a:ext cx="4303712" cy="55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Ripple effect</a:t>
            </a:r>
          </a:p>
          <a:p>
            <a:pPr lvl="1"/>
            <a:r>
              <a:rPr lang="en-US" sz="3200" b="1" dirty="0" smtClean="0"/>
              <a:t>Middle class took on tax burden</a:t>
            </a:r>
          </a:p>
          <a:p>
            <a:pPr lvl="1"/>
            <a:r>
              <a:rPr lang="en-US" sz="3200" b="1" dirty="0" smtClean="0"/>
              <a:t>Mellon indirectly encouraged Bull Market</a:t>
            </a:r>
          </a:p>
          <a:p>
            <a:pPr lvl="2"/>
            <a:r>
              <a:rPr lang="en-US" sz="3200" b="1" dirty="0" smtClean="0"/>
              <a:t>Instead of absorbing additional income, spending it on speculation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94300"/>
            <a:ext cx="8534400" cy="800099"/>
          </a:xfrm>
        </p:spPr>
        <p:txBody>
          <a:bodyPr/>
          <a:lstStyle/>
          <a:p>
            <a:r>
              <a:rPr lang="en-US" dirty="0" smtClean="0"/>
              <a:t>Coolidge takes the Reins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618788" cy="414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Harding dies of repertory failure</a:t>
            </a:r>
          </a:p>
          <a:p>
            <a:r>
              <a:rPr lang="en-US" sz="2800" b="1" dirty="0" smtClean="0"/>
              <a:t>Calvin Coolidge</a:t>
            </a:r>
          </a:p>
          <a:p>
            <a:pPr lvl="1"/>
            <a:r>
              <a:rPr lang="en-US" sz="2800" b="1" dirty="0" smtClean="0"/>
              <a:t>Harding had been more of a push-over</a:t>
            </a:r>
          </a:p>
          <a:p>
            <a:pPr lvl="2"/>
            <a:r>
              <a:rPr lang="en-US" sz="2800" b="1" dirty="0" smtClean="0"/>
              <a:t>Old Guard wanted hands off government, but government aid in profits</a:t>
            </a:r>
          </a:p>
          <a:p>
            <a:pPr lvl="1"/>
            <a:r>
              <a:rPr lang="en-US" sz="2800" b="1" dirty="0" smtClean="0"/>
              <a:t>“Boring”</a:t>
            </a:r>
          </a:p>
          <a:p>
            <a:pPr lvl="1"/>
            <a:r>
              <a:rPr lang="en-US" sz="2800" b="1" dirty="0" smtClean="0"/>
              <a:t>Status quo</a:t>
            </a:r>
          </a:p>
          <a:p>
            <a:pPr lvl="1"/>
            <a:r>
              <a:rPr lang="en-US" sz="2800" b="1" dirty="0" smtClean="0"/>
              <a:t>Pro-business/fan of Mellon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36" t="5377" r="3949" b="4302"/>
          <a:stretch/>
        </p:blipFill>
        <p:spPr>
          <a:xfrm>
            <a:off x="7119620" y="2857500"/>
            <a:ext cx="49072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54700"/>
            <a:ext cx="8534400" cy="622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685800"/>
            <a:ext cx="9196388" cy="5168900"/>
          </a:xfrm>
        </p:spPr>
        <p:txBody>
          <a:bodyPr>
            <a:noAutofit/>
          </a:bodyPr>
          <a:lstStyle/>
          <a:p>
            <a:r>
              <a:rPr lang="en-US" b="1" dirty="0" smtClean="0"/>
              <a:t>International relations</a:t>
            </a:r>
          </a:p>
          <a:p>
            <a:pPr lvl="1"/>
            <a:r>
              <a:rPr lang="en-US" sz="2000" b="1" dirty="0" smtClean="0"/>
              <a:t>Arms length with Europe </a:t>
            </a:r>
          </a:p>
          <a:p>
            <a:pPr lvl="2"/>
            <a:r>
              <a:rPr lang="en-US" sz="2000" b="1" dirty="0" smtClean="0"/>
              <a:t>Wasn’t till July 1921 that Congress declared war over</a:t>
            </a:r>
          </a:p>
          <a:p>
            <a:pPr lvl="2"/>
            <a:r>
              <a:rPr lang="en-US" sz="2000" b="1" dirty="0" smtClean="0"/>
              <a:t>Had never signed Treaty of Versailles </a:t>
            </a:r>
          </a:p>
          <a:p>
            <a:pPr lvl="3"/>
            <a:r>
              <a:rPr lang="en-US" sz="2000" b="1" dirty="0" smtClean="0"/>
              <a:t>(didn’t want to be in League of Nations, just an observer)</a:t>
            </a:r>
          </a:p>
          <a:p>
            <a:pPr lvl="1"/>
            <a:r>
              <a:rPr lang="en-US" sz="2000" b="1" dirty="0" smtClean="0"/>
              <a:t>OIL!</a:t>
            </a:r>
          </a:p>
          <a:p>
            <a:pPr lvl="2"/>
            <a:r>
              <a:rPr lang="en-US" sz="2000" b="1" dirty="0" smtClean="0"/>
              <a:t>Interest in Middle East</a:t>
            </a:r>
          </a:p>
          <a:p>
            <a:pPr lvl="2"/>
            <a:r>
              <a:rPr lang="en-US" sz="2000" b="1" dirty="0" smtClean="0"/>
              <a:t>Competition with England</a:t>
            </a:r>
          </a:p>
          <a:p>
            <a:pPr lvl="1"/>
            <a:r>
              <a:rPr lang="en-US" sz="2000" b="1" dirty="0" smtClean="0"/>
              <a:t>Tariffs</a:t>
            </a:r>
          </a:p>
          <a:p>
            <a:pPr lvl="2"/>
            <a:r>
              <a:rPr lang="en-US" sz="2000" b="1" dirty="0" smtClean="0"/>
              <a:t>Keep out Euro goods</a:t>
            </a:r>
          </a:p>
          <a:p>
            <a:pPr lvl="3"/>
            <a:r>
              <a:rPr lang="en-US" sz="2000" b="1" dirty="0" smtClean="0"/>
              <a:t>No market for goods  = longer recovery time</a:t>
            </a:r>
          </a:p>
          <a:p>
            <a:pPr lvl="3"/>
            <a:r>
              <a:rPr lang="en-US" sz="2000" b="1" dirty="0" smtClean="0"/>
              <a:t>Can’t pay war debts (to the U.S.)</a:t>
            </a:r>
          </a:p>
          <a:p>
            <a:pPr lvl="3"/>
            <a:r>
              <a:rPr lang="en-US" sz="2000" b="1" dirty="0" smtClean="0"/>
              <a:t>Fear of cheap European goods because trying to rebuild economy</a:t>
            </a:r>
          </a:p>
          <a:p>
            <a:pPr lvl="3"/>
            <a:r>
              <a:rPr lang="en-US" sz="2000" b="1" dirty="0" smtClean="0"/>
              <a:t>Less foreign demand for U.S. goods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70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03" t="5004" r="4254" b="20357"/>
          <a:stretch/>
        </p:blipFill>
        <p:spPr>
          <a:xfrm>
            <a:off x="3835400" y="3797300"/>
            <a:ext cx="3441700" cy="279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Increased power of big business</a:t>
            </a:r>
          </a:p>
          <a:p>
            <a:r>
              <a:rPr lang="en-US" sz="2800" b="1" dirty="0" smtClean="0"/>
              <a:t>Bull Market</a:t>
            </a:r>
          </a:p>
          <a:p>
            <a:r>
              <a:rPr lang="en-US" sz="2800" b="1" dirty="0" smtClean="0"/>
              <a:t>“Lost Generation” culture</a:t>
            </a:r>
          </a:p>
          <a:p>
            <a:r>
              <a:rPr lang="en-US" sz="2800" b="1" dirty="0" smtClean="0"/>
              <a:t>Lack of government regulation</a:t>
            </a:r>
          </a:p>
          <a:p>
            <a:r>
              <a:rPr lang="en-US" sz="2800" b="1" dirty="0" smtClean="0"/>
              <a:t>Credit</a:t>
            </a:r>
          </a:p>
          <a:p>
            <a:r>
              <a:rPr lang="en-US" sz="2800" b="1" dirty="0" smtClean="0"/>
              <a:t>Consumerism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518" t="7839" r="27444"/>
          <a:stretch/>
        </p:blipFill>
        <p:spPr>
          <a:xfrm>
            <a:off x="7687149" y="1241186"/>
            <a:ext cx="3844452" cy="44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2" y="4817532"/>
            <a:ext cx="8534400" cy="1507067"/>
          </a:xfrm>
        </p:spPr>
        <p:txBody>
          <a:bodyPr/>
          <a:lstStyle/>
          <a:p>
            <a:r>
              <a:rPr lang="en-US" dirty="0" smtClean="0"/>
              <a:t>Let’s Set the Stage: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800" y="215900"/>
            <a:ext cx="6578600" cy="4305300"/>
          </a:xfrm>
        </p:spPr>
        <p:txBody>
          <a:bodyPr>
            <a:noAutofit/>
          </a:bodyPr>
          <a:lstStyle/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Going into the ’20s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WWI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Reparations for German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Economy suffering in Europe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	Flu Pandemic in the U.S.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</a:t>
            </a:r>
          </a:p>
          <a:p>
            <a:pPr marL="0" indent="0">
              <a:buNone/>
            </a:pPr>
            <a:r>
              <a:rPr lang="en-US" sz="2400" b="1" dirty="0" smtClean="0"/>
              <a:t>Movement of purging society of “anti-American” influences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Immigration</a:t>
            </a:r>
          </a:p>
        </p:txBody>
      </p:sp>
      <p:pic>
        <p:nvPicPr>
          <p:cNvPr id="2050" name="Picture 2" descr="http://upload.wikimedia.org/wikipedia/commons/3/38/CampFunstonKS-InfluenzaHospit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8059" r="9325" b="5503"/>
          <a:stretch/>
        </p:blipFill>
        <p:spPr bwMode="auto">
          <a:xfrm>
            <a:off x="6140844" y="694266"/>
            <a:ext cx="5899048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617" y="4367212"/>
            <a:ext cx="22002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0" t="2574" r="2410" b="3930"/>
          <a:stretch/>
        </p:blipFill>
        <p:spPr>
          <a:xfrm>
            <a:off x="1714500" y="139699"/>
            <a:ext cx="8864600" cy="6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46200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Living Longer!</a:t>
            </a:r>
          </a:p>
          <a:p>
            <a:pPr lvl="1"/>
            <a:r>
              <a:rPr lang="en-US" sz="3200" b="1" dirty="0" smtClean="0"/>
              <a:t>Increase in medical discoveries</a:t>
            </a:r>
          </a:p>
          <a:p>
            <a:pPr lvl="1"/>
            <a:r>
              <a:rPr lang="en-US" sz="3200" b="1" dirty="0" smtClean="0"/>
              <a:t>Better health care</a:t>
            </a:r>
          </a:p>
          <a:p>
            <a:pPr lvl="1"/>
            <a:r>
              <a:rPr lang="en-US" sz="3200" b="1" dirty="0" smtClean="0"/>
              <a:t>Better nutrition</a:t>
            </a:r>
          </a:p>
          <a:p>
            <a:pPr lvl="1"/>
            <a:endParaRPr lang="en-US" sz="3200" b="1" dirty="0"/>
          </a:p>
          <a:p>
            <a:r>
              <a:rPr lang="en-US" sz="3200" b="1" dirty="0" smtClean="0"/>
              <a:t>Educated!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37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854700"/>
            <a:ext cx="8534400" cy="558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And Ford made it even better!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228388" cy="4216400"/>
          </a:xfrm>
        </p:spPr>
        <p:txBody>
          <a:bodyPr>
            <a:noAutofit/>
          </a:bodyPr>
          <a:lstStyle/>
          <a:p>
            <a:r>
              <a:rPr lang="en-US" b="1" dirty="0" smtClean="0"/>
              <a:t>Mass production = mass consumption</a:t>
            </a:r>
          </a:p>
          <a:p>
            <a:r>
              <a:rPr lang="en-US" b="1" dirty="0" smtClean="0"/>
              <a:t>Applied Scientific Management System to industry = efficiency</a:t>
            </a:r>
          </a:p>
          <a:p>
            <a:endParaRPr lang="en-US" b="1" dirty="0"/>
          </a:p>
          <a:p>
            <a:r>
              <a:rPr lang="en-US" b="1" dirty="0" smtClean="0"/>
              <a:t>“Fordism” = Model T: Cheap, Tough, Rough… AND STANDARDIZED</a:t>
            </a:r>
          </a:p>
          <a:p>
            <a:pPr lvl="1"/>
            <a:r>
              <a:rPr lang="en-US" sz="2000" b="1" dirty="0" smtClean="0"/>
              <a:t>1914: 500,000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rolled off the line</a:t>
            </a:r>
          </a:p>
          <a:p>
            <a:pPr lvl="1"/>
            <a:r>
              <a:rPr lang="en-US" sz="2000" b="1" dirty="0" smtClean="0"/>
              <a:t>1930: 20,000,000</a:t>
            </a:r>
            <a:r>
              <a:rPr lang="en-US" sz="2000" b="1" baseline="30000" dirty="0" smtClean="0"/>
              <a:t>th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Chain reaction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 smtClean="0"/>
              <a:t>“Car Culture” impact</a:t>
            </a:r>
          </a:p>
          <a:p>
            <a:pPr lvl="2"/>
            <a:r>
              <a:rPr lang="en-US" sz="2000" b="1" dirty="0" smtClean="0"/>
              <a:t>Youth</a:t>
            </a:r>
          </a:p>
          <a:p>
            <a:pPr lvl="2"/>
            <a:r>
              <a:rPr lang="en-US" sz="2000" b="1" dirty="0" smtClean="0"/>
              <a:t>Crime</a:t>
            </a:r>
          </a:p>
          <a:p>
            <a:pPr lvl="2"/>
            <a:r>
              <a:rPr lang="en-US" sz="2000" b="1" dirty="0" smtClean="0"/>
              <a:t>Schools</a:t>
            </a:r>
          </a:p>
        </p:txBody>
      </p:sp>
      <p:sp>
        <p:nvSpPr>
          <p:cNvPr id="4" name="AutoShape 2" descr="Image result for model 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odel 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850" y="2525712"/>
            <a:ext cx="3730688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8" y="6045200"/>
            <a:ext cx="8534400" cy="58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could never 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5955308" cy="6045200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Assembly line production, new technology </a:t>
            </a:r>
          </a:p>
          <a:p>
            <a:pPr lvl="1"/>
            <a:r>
              <a:rPr lang="en-US" sz="2200" b="1" dirty="0" smtClean="0"/>
              <a:t>In farming</a:t>
            </a:r>
          </a:p>
          <a:p>
            <a:pPr lvl="2"/>
            <a:r>
              <a:rPr lang="en-US" sz="2200" b="1" dirty="0" smtClean="0"/>
              <a:t>Tractors, harvesters, trucks</a:t>
            </a:r>
          </a:p>
          <a:p>
            <a:pPr lvl="2"/>
            <a:r>
              <a:rPr lang="en-US" sz="2200" b="1" dirty="0" smtClean="0"/>
              <a:t>Cultivate more land</a:t>
            </a:r>
          </a:p>
          <a:p>
            <a:pPr lvl="2"/>
            <a:r>
              <a:rPr lang="en-US" sz="2400" b="1" dirty="0" smtClean="0"/>
              <a:t>Bring produce to market fast</a:t>
            </a:r>
          </a:p>
          <a:p>
            <a:pPr lvl="2"/>
            <a:r>
              <a:rPr lang="en-US" sz="2400" b="1" dirty="0" smtClean="0"/>
              <a:t>Sell more</a:t>
            </a:r>
          </a:p>
          <a:p>
            <a:pPr lvl="2"/>
            <a:r>
              <a:rPr lang="en-US" sz="2400" b="1" dirty="0" smtClean="0"/>
              <a:t>War meant Government set the price/bought for war</a:t>
            </a:r>
          </a:p>
          <a:p>
            <a:pPr lvl="2"/>
            <a:r>
              <a:rPr lang="en-US" sz="2400" b="1" dirty="0" smtClean="0"/>
              <a:t>Eventually a bust: </a:t>
            </a:r>
          </a:p>
          <a:p>
            <a:pPr lvl="3"/>
            <a:r>
              <a:rPr lang="en-US" sz="2200" b="1" dirty="0" smtClean="0"/>
              <a:t>Over production</a:t>
            </a:r>
          </a:p>
          <a:p>
            <a:pPr lvl="3"/>
            <a:r>
              <a:rPr lang="en-US" sz="2200" b="1" dirty="0" smtClean="0"/>
              <a:t>War economy done</a:t>
            </a:r>
          </a:p>
          <a:p>
            <a:pPr lvl="3"/>
            <a:r>
              <a:rPr lang="en-US" sz="2200" b="1" dirty="0" smtClean="0"/>
              <a:t>Crops worth less/less demand</a:t>
            </a:r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24604"/>
            <a:ext cx="4191000" cy="2406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75" t="14667" r="7975"/>
          <a:stretch/>
        </p:blipFill>
        <p:spPr>
          <a:xfrm>
            <a:off x="5765201" y="2400301"/>
            <a:ext cx="6426799" cy="44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2" y="5778500"/>
            <a:ext cx="10885488" cy="838199"/>
          </a:xfrm>
        </p:spPr>
        <p:txBody>
          <a:bodyPr/>
          <a:lstStyle/>
          <a:p>
            <a:r>
              <a:rPr lang="en-US" dirty="0" smtClean="0"/>
              <a:t>Buy today, pay tomorrow (or never)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56" y="307974"/>
            <a:ext cx="5191919" cy="54705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CREDIT!!!</a:t>
            </a:r>
          </a:p>
          <a:p>
            <a:pPr lvl="1"/>
            <a:r>
              <a:rPr lang="en-US" sz="2800" b="1" dirty="0" smtClean="0"/>
              <a:t>New consumerism</a:t>
            </a:r>
          </a:p>
          <a:p>
            <a:pPr lvl="1"/>
            <a:r>
              <a:rPr lang="en-US" sz="2800" b="1" dirty="0" smtClean="0"/>
              <a:t>Production methods lead to more things available for more people (cheaper)</a:t>
            </a:r>
          </a:p>
          <a:p>
            <a:pPr lvl="1"/>
            <a:r>
              <a:rPr lang="en-US" sz="2800" b="1" dirty="0" smtClean="0"/>
              <a:t>Vulnerable economy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3" t="2991" r="2422" b="2038"/>
          <a:stretch/>
        </p:blipFill>
        <p:spPr>
          <a:xfrm>
            <a:off x="4751379" y="101600"/>
            <a:ext cx="7308867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9700" y="165100"/>
            <a:ext cx="4318000" cy="6527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ADVERTISING!</a:t>
            </a:r>
          </a:p>
          <a:p>
            <a:pPr lvl="1"/>
            <a:r>
              <a:rPr lang="en-US" sz="3200" b="1" dirty="0" smtClean="0"/>
              <a:t>New industry</a:t>
            </a:r>
          </a:p>
          <a:p>
            <a:pPr lvl="1"/>
            <a:r>
              <a:rPr lang="en-US" sz="3200" b="1" dirty="0" smtClean="0"/>
              <a:t>Happiness = new stuff</a:t>
            </a:r>
          </a:p>
          <a:p>
            <a:pPr lvl="1"/>
            <a:r>
              <a:rPr lang="en-US" sz="3200" b="1" dirty="0" smtClean="0"/>
              <a:t>Created image of what life “should” or “could” be</a:t>
            </a:r>
          </a:p>
          <a:p>
            <a:pPr lvl="1"/>
            <a:r>
              <a:rPr lang="en-US" sz="3200" b="1" dirty="0" smtClean="0"/>
              <a:t>Credit made it happen</a:t>
            </a:r>
            <a:endParaRPr lang="en-US" sz="3200" b="1" dirty="0"/>
          </a:p>
        </p:txBody>
      </p:sp>
      <p:pic>
        <p:nvPicPr>
          <p:cNvPr id="3074" name="Picture 2" descr="http://www.american-west.fr/sites/resources/images/produit/XL149-BABE%20RUTH%20RED%20ROCK%20KOLA-51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2729" r="8310" b="4403"/>
          <a:stretch/>
        </p:blipFill>
        <p:spPr bwMode="auto">
          <a:xfrm>
            <a:off x="74612" y="59959"/>
            <a:ext cx="29210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98" y="-92442"/>
            <a:ext cx="2551111" cy="3436730"/>
          </a:xfrm>
          <a:prstGeom prst="rect">
            <a:avLst/>
          </a:prstGeom>
        </p:spPr>
      </p:pic>
      <p:pic>
        <p:nvPicPr>
          <p:cNvPr id="3076" name="Picture 4" descr="http://steveblank.files.wordpress.com/2011/10/plan-1904-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6701" r="7039" b="8966"/>
          <a:stretch/>
        </p:blipFill>
        <p:spPr bwMode="auto">
          <a:xfrm>
            <a:off x="4337137" y="1234798"/>
            <a:ext cx="3764868" cy="53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475" t="4132" r="54859"/>
          <a:stretch/>
        </p:blipFill>
        <p:spPr>
          <a:xfrm>
            <a:off x="74612" y="4223241"/>
            <a:ext cx="3937000" cy="26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5194300"/>
            <a:ext cx="8534400" cy="1507067"/>
          </a:xfrm>
        </p:spPr>
        <p:txBody>
          <a:bodyPr/>
          <a:lstStyle/>
          <a:p>
            <a:r>
              <a:rPr lang="en-US" dirty="0" smtClean="0"/>
              <a:t>Party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7800"/>
            <a:ext cx="9882188" cy="5473700"/>
          </a:xfrm>
        </p:spPr>
        <p:txBody>
          <a:bodyPr>
            <a:noAutofit/>
          </a:bodyPr>
          <a:lstStyle/>
          <a:p>
            <a:r>
              <a:rPr lang="en-US" b="1" dirty="0" smtClean="0"/>
              <a:t>Freedom!</a:t>
            </a:r>
          </a:p>
          <a:p>
            <a:pPr lvl="1"/>
            <a:r>
              <a:rPr lang="en-US" sz="2000" b="1" dirty="0" smtClean="0"/>
              <a:t>Cars</a:t>
            </a:r>
          </a:p>
          <a:p>
            <a:pPr lvl="1"/>
            <a:r>
              <a:rPr lang="en-US" sz="2000" b="1" dirty="0" smtClean="0"/>
              <a:t>Advertisements </a:t>
            </a:r>
            <a:endParaRPr lang="en-US" sz="2000" b="1" dirty="0"/>
          </a:p>
          <a:p>
            <a:pPr lvl="1"/>
            <a:r>
              <a:rPr lang="en-US" sz="2000" b="1" dirty="0" smtClean="0"/>
              <a:t>Freud</a:t>
            </a:r>
          </a:p>
          <a:p>
            <a:pPr lvl="2"/>
            <a:r>
              <a:rPr lang="en-US" sz="2000" b="1" dirty="0" smtClean="0"/>
              <a:t>Sexual repression = nervousness and emotional problems</a:t>
            </a:r>
          </a:p>
          <a:p>
            <a:r>
              <a:rPr lang="en-US" b="1" dirty="0" smtClean="0"/>
              <a:t>Jazz</a:t>
            </a:r>
          </a:p>
          <a:p>
            <a:r>
              <a:rPr lang="en-US" b="1" dirty="0" smtClean="0"/>
              <a:t>Modernism in culture</a:t>
            </a:r>
          </a:p>
          <a:p>
            <a:pPr lvl="1"/>
            <a:r>
              <a:rPr lang="en-US" sz="2000" b="1" dirty="0" smtClean="0"/>
              <a:t>Breaking away from convention</a:t>
            </a:r>
          </a:p>
          <a:p>
            <a:pPr lvl="1"/>
            <a:r>
              <a:rPr lang="en-US" sz="2000" b="1" dirty="0" smtClean="0"/>
              <a:t>Criticizing social conventions</a:t>
            </a:r>
          </a:p>
          <a:p>
            <a:pPr lvl="2"/>
            <a:r>
              <a:rPr lang="en-US" sz="2000" b="1" dirty="0" smtClean="0"/>
              <a:t>H.L. </a:t>
            </a:r>
            <a:r>
              <a:rPr lang="en-US" sz="2000" b="1" dirty="0"/>
              <a:t>M</a:t>
            </a:r>
            <a:r>
              <a:rPr lang="en-US" sz="2000" b="1" dirty="0" smtClean="0"/>
              <a:t>encken</a:t>
            </a:r>
          </a:p>
          <a:p>
            <a:pPr lvl="1"/>
            <a:r>
              <a:rPr lang="en-US" sz="2000" b="1" dirty="0" smtClean="0"/>
              <a:t>Pitfalls of social climbing/”Old Guard”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018" y="88684"/>
            <a:ext cx="2417763" cy="2417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82" t="8681" r="9899" b="3299"/>
          <a:stretch/>
        </p:blipFill>
        <p:spPr>
          <a:xfrm>
            <a:off x="9804399" y="1699997"/>
            <a:ext cx="2387601" cy="3362540"/>
          </a:xfrm>
          <a:prstGeom prst="rect">
            <a:avLst/>
          </a:prstGeom>
        </p:spPr>
      </p:pic>
      <p:pic>
        <p:nvPicPr>
          <p:cNvPr id="4098" name="Picture 2" descr="http://4.bp.blogspot.com/-qMHyyAe2Tvk/Tmirhls3f0I/AAAAAAAAtsk/CBrhH-O_XsQ/s640/1928%2BThomas%2BHart%2BBenton%2B%2528American%2Bregionalist%2Bartist%252C%2B1889%25E2%2580%25931975%2529%2B%2BBoomtown%252C%2B1928%252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12480" r="8889"/>
          <a:stretch/>
        </p:blipFill>
        <p:spPr bwMode="auto">
          <a:xfrm>
            <a:off x="6718300" y="3361928"/>
            <a:ext cx="4140200" cy="34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474</TotalTime>
  <Words>635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Slice</vt:lpstr>
      <vt:lpstr>Boom…and Bust</vt:lpstr>
      <vt:lpstr>Let’s Set the Stage:</vt:lpstr>
      <vt:lpstr>PowerPoint Presentation</vt:lpstr>
      <vt:lpstr>The good...</vt:lpstr>
      <vt:lpstr>And Ford made it even better!</vt:lpstr>
      <vt:lpstr>This could never end!</vt:lpstr>
      <vt:lpstr>Buy today, pay tomorrow (or never)</vt:lpstr>
      <vt:lpstr>PowerPoint Presentation</vt:lpstr>
      <vt:lpstr>Party time</vt:lpstr>
      <vt:lpstr>Riding the Bull… feeling the flow</vt:lpstr>
      <vt:lpstr>Hot tips!</vt:lpstr>
      <vt:lpstr>Who’s in charge?</vt:lpstr>
      <vt:lpstr>Progressives regressed</vt:lpstr>
      <vt:lpstr>PowerPoint Presentation</vt:lpstr>
      <vt:lpstr>I’m a little Teapot.. Short and crooked!  </vt:lpstr>
      <vt:lpstr>Dominos?</vt:lpstr>
      <vt:lpstr>Coolidge takes the Reins</vt:lpstr>
      <vt:lpstr>Keep away</vt:lpstr>
      <vt:lpstr>PowerPoint Presentation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Boom…and Bust</dc:title>
  <dc:creator>Ennis, Erin</dc:creator>
  <cp:lastModifiedBy>Ennis, Erin</cp:lastModifiedBy>
  <cp:revision>20</cp:revision>
  <cp:lastPrinted>2015-03-18T18:28:22Z</cp:lastPrinted>
  <dcterms:created xsi:type="dcterms:W3CDTF">2015-03-18T12:29:47Z</dcterms:created>
  <dcterms:modified xsi:type="dcterms:W3CDTF">2015-03-18T20:24:40Z</dcterms:modified>
</cp:coreProperties>
</file>