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71" r:id="rId7"/>
    <p:sldId id="259" r:id="rId8"/>
    <p:sldId id="267" r:id="rId9"/>
    <p:sldId id="268" r:id="rId10"/>
    <p:sldId id="260" r:id="rId11"/>
    <p:sldId id="269" r:id="rId12"/>
    <p:sldId id="261" r:id="rId13"/>
    <p:sldId id="262" r:id="rId14"/>
    <p:sldId id="270" r:id="rId15"/>
    <p:sldId id="263" r:id="rId16"/>
    <p:sldId id="272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178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Moving West: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1800s U.S. Western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5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50313"/>
            <a:ext cx="9601196" cy="1303867"/>
          </a:xfrm>
        </p:spPr>
        <p:txBody>
          <a:bodyPr/>
          <a:lstStyle/>
          <a:p>
            <a:r>
              <a:rPr lang="en-US" dirty="0" err="1" smtClean="0"/>
              <a:t>Chugga</a:t>
            </a:r>
            <a:r>
              <a:rPr lang="en-US" dirty="0" smtClean="0"/>
              <a:t> </a:t>
            </a:r>
            <a:r>
              <a:rPr lang="en-US" dirty="0" err="1" smtClean="0"/>
              <a:t>Chugga</a:t>
            </a:r>
            <a:r>
              <a:rPr lang="en-US" dirty="0"/>
              <a:t> </a:t>
            </a:r>
            <a:r>
              <a:rPr lang="en-US" dirty="0" err="1" smtClean="0"/>
              <a:t>Choo</a:t>
            </a:r>
            <a:r>
              <a:rPr lang="en-US" dirty="0" smtClean="0"/>
              <a:t> </a:t>
            </a:r>
            <a:r>
              <a:rPr lang="en-US" dirty="0" err="1" smtClean="0"/>
              <a:t>Choo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Railroads </a:t>
            </a:r>
            <a:r>
              <a:rPr lang="en-US" smtClean="0"/>
              <a:t>pre-1850 </a:t>
            </a:r>
            <a:r>
              <a:rPr lang="en-US" dirty="0" smtClean="0"/>
              <a:t>were mostly short (regional)</a:t>
            </a:r>
          </a:p>
          <a:p>
            <a:r>
              <a:rPr lang="en-US" dirty="0" smtClean="0"/>
              <a:t>1860 railroads went from Atlantic to Mississippi River</a:t>
            </a:r>
          </a:p>
          <a:p>
            <a:r>
              <a:rPr lang="en-US" dirty="0" smtClean="0"/>
              <a:t>Gold rush meant a demand for transporting people and supplies west</a:t>
            </a:r>
          </a:p>
          <a:p>
            <a:r>
              <a:rPr lang="en-US" dirty="0" smtClean="0"/>
              <a:t>Settlers wanted to get crops to market</a:t>
            </a:r>
          </a:p>
          <a:p>
            <a:r>
              <a:rPr lang="en-US" dirty="0" smtClean="0"/>
              <a:t>All meant need for transcontinental railway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4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279" y="170003"/>
            <a:ext cx="10346028" cy="65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4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88949"/>
            <a:ext cx="9601196" cy="1303867"/>
          </a:xfrm>
        </p:spPr>
        <p:txBody>
          <a:bodyPr/>
          <a:lstStyle/>
          <a:p>
            <a:r>
              <a:rPr lang="en-US" dirty="0" smtClean="0"/>
              <a:t>Pacific Railway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44709"/>
            <a:ext cx="9601196" cy="41212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Where to put it? North or south? Civil war made that decision easy.</a:t>
            </a:r>
          </a:p>
          <a:p>
            <a:r>
              <a:rPr lang="en-US" dirty="0" smtClean="0"/>
              <a:t>Pacific Railway Act: Central Pacific and Union Pacific Railroad Companies were to join the east and west railways and put up telegraph lines</a:t>
            </a:r>
          </a:p>
          <a:p>
            <a:pPr lvl="1"/>
            <a:r>
              <a:rPr lang="en-US" dirty="0" smtClean="0"/>
              <a:t>UP started at Nebraska and went west</a:t>
            </a:r>
          </a:p>
          <a:p>
            <a:pPr lvl="1"/>
            <a:r>
              <a:rPr lang="en-US" dirty="0" smtClean="0"/>
              <a:t>CP started in Sacramento and went east</a:t>
            </a:r>
          </a:p>
          <a:p>
            <a:pPr lvl="1"/>
            <a:r>
              <a:rPr lang="en-US" dirty="0" smtClean="0"/>
              <a:t>Met in Promontory Point, UT in 1869</a:t>
            </a:r>
          </a:p>
          <a:p>
            <a:pPr lvl="1"/>
            <a:r>
              <a:rPr lang="en-US" dirty="0" smtClean="0"/>
              <a:t>Act allowed the government to give each company up 6400 acres and loans up to $48k/mile.</a:t>
            </a:r>
          </a:p>
          <a:p>
            <a:pPr lvl="1"/>
            <a:r>
              <a:rPr lang="en-US" dirty="0" smtClean="0"/>
              <a:t>The companies could sell the land to settlers and use the money to pay back the gov’t loans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60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63192"/>
            <a:ext cx="9601196" cy="1303867"/>
          </a:xfrm>
        </p:spPr>
        <p:txBody>
          <a:bodyPr/>
          <a:lstStyle/>
          <a:p>
            <a:r>
              <a:rPr lang="en-US" dirty="0" smtClean="0"/>
              <a:t>I’ve been working on the railroad…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67059"/>
            <a:ext cx="9601196" cy="4295104"/>
          </a:xfrm>
        </p:spPr>
        <p:txBody>
          <a:bodyPr>
            <a:normAutofit/>
          </a:bodyPr>
          <a:lstStyle/>
          <a:p>
            <a:r>
              <a:rPr lang="en-US" dirty="0" smtClean="0"/>
              <a:t>Labor shortage: Civil War and Gold Rush</a:t>
            </a:r>
          </a:p>
          <a:p>
            <a:r>
              <a:rPr lang="en-US" dirty="0" smtClean="0"/>
              <a:t>Post 1865: Civil War Veterans, ex-slaves, Irish and Chinese Immigrants</a:t>
            </a:r>
          </a:p>
          <a:p>
            <a:pPr lvl="1"/>
            <a:r>
              <a:rPr lang="en-US" dirty="0" smtClean="0"/>
              <a:t>Irish discriminated against in eastern cities because poor and Catholic</a:t>
            </a:r>
          </a:p>
          <a:p>
            <a:pPr lvl="2"/>
            <a:r>
              <a:rPr lang="en-US" sz="2000" dirty="0" smtClean="0"/>
              <a:t>Potato Famine in Ireland lead to large wave of Irish immigrants coming to the US</a:t>
            </a:r>
          </a:p>
          <a:p>
            <a:pPr lvl="1"/>
            <a:r>
              <a:rPr lang="en-US" dirty="0" smtClean="0"/>
              <a:t>Railroad companies advertised in China for workers</a:t>
            </a:r>
          </a:p>
          <a:p>
            <a:pPr lvl="2"/>
            <a:r>
              <a:rPr lang="en-US" sz="2000" dirty="0" smtClean="0"/>
              <a:t>1868 10k Chinese employed by railroads</a:t>
            </a:r>
          </a:p>
          <a:p>
            <a:pPr lvl="2"/>
            <a:r>
              <a:rPr lang="en-US" sz="2000" dirty="0" smtClean="0"/>
              <a:t>Dealt with racism and discrimination</a:t>
            </a:r>
          </a:p>
          <a:p>
            <a:pPr lvl="2"/>
            <a:r>
              <a:rPr lang="en-US" sz="2000" dirty="0" smtClean="0"/>
              <a:t>Lower wages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734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845" y="35531"/>
            <a:ext cx="6270557" cy="355612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333" r="12113"/>
          <a:stretch/>
        </p:blipFill>
        <p:spPr>
          <a:xfrm>
            <a:off x="0" y="492733"/>
            <a:ext cx="6974161" cy="5908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795" t="2556" r="9559" b="12256"/>
          <a:stretch/>
        </p:blipFill>
        <p:spPr>
          <a:xfrm>
            <a:off x="6554906" y="2273524"/>
            <a:ext cx="5473521" cy="45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908" y="671174"/>
            <a:ext cx="9601196" cy="1303867"/>
          </a:xfrm>
        </p:spPr>
        <p:txBody>
          <a:bodyPr/>
          <a:lstStyle/>
          <a:p>
            <a:r>
              <a:rPr lang="en-US" dirty="0" smtClean="0"/>
              <a:t>Railroad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83" y="1975040"/>
            <a:ext cx="9601196" cy="4023977"/>
          </a:xfrm>
        </p:spPr>
        <p:txBody>
          <a:bodyPr>
            <a:normAutofit/>
          </a:bodyPr>
          <a:lstStyle/>
          <a:p>
            <a:r>
              <a:rPr lang="en-US" dirty="0" smtClean="0"/>
              <a:t>Dangerous: workers used dynamite to build tunnels</a:t>
            </a:r>
          </a:p>
          <a:p>
            <a:pPr lvl="2"/>
            <a:r>
              <a:rPr lang="en-US" sz="2400" dirty="0" smtClean="0"/>
              <a:t>Weather (mountains, desert, all seasons)</a:t>
            </a:r>
          </a:p>
          <a:p>
            <a:pPr lvl="2"/>
            <a:r>
              <a:rPr lang="en-US" sz="2400" dirty="0" smtClean="0"/>
              <a:t>Native American attacks</a:t>
            </a:r>
          </a:p>
          <a:p>
            <a:pPr lvl="2"/>
            <a:r>
              <a:rPr lang="en-US" sz="2400" dirty="0" smtClean="0"/>
              <a:t>High bridges</a:t>
            </a:r>
          </a:p>
          <a:p>
            <a:r>
              <a:rPr lang="en-US" dirty="0" smtClean="0"/>
              <a:t>Displaced Native Americans because the railroads went through their territories</a:t>
            </a:r>
          </a:p>
          <a:p>
            <a:r>
              <a:rPr lang="en-US" dirty="0" smtClean="0"/>
              <a:t>Terrain itself was difficult: Sierra Nevada Mountains, etc.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582" y="0"/>
            <a:ext cx="4849418" cy="36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3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327" y="977513"/>
            <a:ext cx="4384961" cy="3318936"/>
          </a:xfrm>
        </p:spPr>
        <p:txBody>
          <a:bodyPr>
            <a:noAutofit/>
          </a:bodyPr>
          <a:lstStyle/>
          <a:p>
            <a:r>
              <a:rPr lang="en-US" sz="2800" dirty="0" smtClean="0"/>
              <a:t>1858: Stage Coach from San Francisco to Missouri was $200 and took 22 days</a:t>
            </a:r>
          </a:p>
          <a:p>
            <a:endParaRPr lang="en-US" sz="2800" dirty="0" smtClean="0"/>
          </a:p>
          <a:p>
            <a:r>
              <a:rPr lang="en-US" sz="2800" dirty="0" smtClean="0"/>
              <a:t>1869 Train from San Francisco to New York was $70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5" y="69706"/>
            <a:ext cx="4670715" cy="66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3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384560"/>
            <a:ext cx="8410573" cy="1303867"/>
          </a:xfrm>
        </p:spPr>
        <p:txBody>
          <a:bodyPr/>
          <a:lstStyle/>
          <a:p>
            <a:r>
              <a:rPr lang="en-US" dirty="0" smtClean="0"/>
              <a:t>Worth it in the end??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502690"/>
            <a:ext cx="11158538" cy="3312777"/>
          </a:xfrm>
        </p:spPr>
        <p:txBody>
          <a:bodyPr/>
          <a:lstStyle/>
          <a:p>
            <a:r>
              <a:rPr lang="en-US" dirty="0" smtClean="0"/>
              <a:t>Travel time went from 4 </a:t>
            </a:r>
            <a:r>
              <a:rPr lang="en-US" dirty="0" err="1" smtClean="0"/>
              <a:t>mo</a:t>
            </a:r>
            <a:r>
              <a:rPr lang="en-US" dirty="0" smtClean="0"/>
              <a:t> by wagon or coach to 10 days on a train</a:t>
            </a:r>
          </a:p>
          <a:p>
            <a:r>
              <a:rPr lang="en-US" dirty="0" smtClean="0"/>
              <a:t>Lots of $$ made by railroad owners</a:t>
            </a:r>
          </a:p>
          <a:p>
            <a:r>
              <a:rPr lang="en-US" dirty="0" smtClean="0"/>
              <a:t>Trade was easier for farmers, ranchers and industry</a:t>
            </a:r>
          </a:p>
          <a:p>
            <a:r>
              <a:rPr lang="en-US" dirty="0" smtClean="0"/>
              <a:t>Communication was easier across the country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5793"/>
          <a:stretch/>
        </p:blipFill>
        <p:spPr>
          <a:xfrm>
            <a:off x="2429077" y="3597419"/>
            <a:ext cx="7514816" cy="31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5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76070"/>
            <a:ext cx="9601196" cy="1303867"/>
          </a:xfrm>
        </p:spPr>
        <p:txBody>
          <a:bodyPr/>
          <a:lstStyle/>
          <a:p>
            <a:r>
              <a:rPr lang="en-US" dirty="0" smtClean="0"/>
              <a:t>Out into the vast unknown…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70468"/>
            <a:ext cx="9601196" cy="39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Mid 1800s: Everything past the Mississippi River was “frontier”</a:t>
            </a:r>
          </a:p>
          <a:p>
            <a:r>
              <a:rPr lang="en-US" dirty="0" smtClean="0"/>
              <a:t>The trip west was difficult:</a:t>
            </a:r>
          </a:p>
          <a:p>
            <a:pPr lvl="1"/>
            <a:r>
              <a:rPr lang="en-US" dirty="0" smtClean="0"/>
              <a:t>Limited resources</a:t>
            </a:r>
          </a:p>
          <a:p>
            <a:pPr lvl="2"/>
            <a:r>
              <a:rPr lang="en-US" dirty="0" smtClean="0"/>
              <a:t>Water</a:t>
            </a:r>
          </a:p>
          <a:p>
            <a:pPr lvl="2"/>
            <a:r>
              <a:rPr lang="en-US" dirty="0" smtClean="0"/>
              <a:t>Food</a:t>
            </a:r>
          </a:p>
          <a:p>
            <a:pPr lvl="2"/>
            <a:r>
              <a:rPr lang="en-US" dirty="0" smtClean="0"/>
              <a:t>Wood</a:t>
            </a:r>
          </a:p>
          <a:p>
            <a:r>
              <a:rPr lang="en-US" dirty="0" smtClean="0"/>
              <a:t>Mostly Farmers, but also Ranchers and Cowboys, Miners and Workers</a:t>
            </a:r>
          </a:p>
          <a:p>
            <a:r>
              <a:rPr lang="en-US" dirty="0" smtClean="0"/>
              <a:t>Diverse population: Native Americans, African Americans, Mexican Americans, Chinese Immigrants, Irish Immigrants</a:t>
            </a:r>
          </a:p>
        </p:txBody>
      </p:sp>
    </p:spTree>
    <p:extLst>
      <p:ext uri="{BB962C8B-B14F-4D97-AF65-F5344CB8AC3E}">
        <p14:creationId xmlns:p14="http://schemas.microsoft.com/office/powerpoint/2010/main" val="46964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720" t="14217" r="4134"/>
          <a:stretch/>
        </p:blipFill>
        <p:spPr>
          <a:xfrm>
            <a:off x="1003478" y="283335"/>
            <a:ext cx="10185041" cy="63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63192"/>
            <a:ext cx="9601196" cy="1303867"/>
          </a:xfrm>
        </p:spPr>
        <p:txBody>
          <a:bodyPr/>
          <a:lstStyle/>
          <a:p>
            <a:r>
              <a:rPr lang="en-US" dirty="0" smtClean="0"/>
              <a:t>Miner 49er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45" y="1938746"/>
            <a:ext cx="9601196" cy="40499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1848 Sutter Mill in CA found gold</a:t>
            </a:r>
          </a:p>
          <a:p>
            <a:r>
              <a:rPr lang="en-US" dirty="0" smtClean="0"/>
              <a:t>1849: 80k people “rush” to CA for gold (came from everywhere)</a:t>
            </a:r>
          </a:p>
          <a:p>
            <a:pPr lvl="1"/>
            <a:r>
              <a:rPr lang="en-US" dirty="0" smtClean="0"/>
              <a:t>Called Forty-niners</a:t>
            </a:r>
          </a:p>
          <a:p>
            <a:pPr lvl="1"/>
            <a:r>
              <a:rPr lang="en-US" dirty="0" smtClean="0"/>
              <a:t>CA pop in 1850 was 93k; 1860 was 380k</a:t>
            </a:r>
          </a:p>
          <a:p>
            <a:r>
              <a:rPr lang="en-US" dirty="0" smtClean="0"/>
              <a:t>Most mined with pans &amp; shovels because erosion washed away the </a:t>
            </a:r>
            <a:r>
              <a:rPr lang="en-US" u="sng" dirty="0" smtClean="0"/>
              <a:t>r</a:t>
            </a:r>
            <a:r>
              <a:rPr lang="en-US" dirty="0" smtClean="0"/>
              <a:t>ock that gold was in so it was now in rivers and streams</a:t>
            </a:r>
          </a:p>
          <a:p>
            <a:r>
              <a:rPr lang="en-US" dirty="0" smtClean="0"/>
              <a:t>Tent camps popped up all over</a:t>
            </a:r>
          </a:p>
          <a:p>
            <a:r>
              <a:rPr lang="en-US" dirty="0" smtClean="0"/>
              <a:t>Merchants followed</a:t>
            </a:r>
          </a:p>
          <a:p>
            <a:r>
              <a:rPr lang="en-US" dirty="0" smtClean="0"/>
              <a:t>Would move from site to site; following the gold or silver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95" b="5424"/>
          <a:stretch/>
        </p:blipFill>
        <p:spPr>
          <a:xfrm>
            <a:off x="9083336" y="137655"/>
            <a:ext cx="2963567" cy="3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1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mhoustonmemorialmuseum.com/fun-stuff/gold/images/np-gol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0" y="498839"/>
            <a:ext cx="5709634" cy="58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39166"/>
            <a:ext cx="5699616" cy="444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6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5" y="215513"/>
            <a:ext cx="8122723" cy="47382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118" y="2701637"/>
            <a:ext cx="6795818" cy="38622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269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88949"/>
            <a:ext cx="9601196" cy="1303867"/>
          </a:xfrm>
        </p:spPr>
        <p:txBody>
          <a:bodyPr/>
          <a:lstStyle/>
          <a:p>
            <a:r>
              <a:rPr lang="en-US" dirty="0" err="1" smtClean="0"/>
              <a:t>Rootin</a:t>
            </a:r>
            <a:r>
              <a:rPr lang="en-US" dirty="0" smtClean="0"/>
              <a:t>’ </a:t>
            </a:r>
            <a:r>
              <a:rPr lang="en-US" dirty="0" err="1" smtClean="0"/>
              <a:t>Tootin</a:t>
            </a:r>
            <a:r>
              <a:rPr lang="en-US" dirty="0" smtClean="0"/>
              <a:t>’ Cowboy!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42" y="1951624"/>
            <a:ext cx="9601196" cy="41014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Cattle because a lot of open range and prairie grasses for grazing</a:t>
            </a:r>
          </a:p>
          <a:p>
            <a:r>
              <a:rPr lang="en-US" dirty="0" smtClean="0"/>
              <a:t>Wide open = no fences</a:t>
            </a:r>
          </a:p>
          <a:p>
            <a:r>
              <a:rPr lang="en-US" dirty="0" smtClean="0"/>
              <a:t>Started in TX: Mexican </a:t>
            </a:r>
            <a:r>
              <a:rPr lang="en-US" dirty="0" err="1" smtClean="0"/>
              <a:t>Vasqueros</a:t>
            </a:r>
            <a:r>
              <a:rPr lang="en-US" dirty="0" smtClean="0"/>
              <a:t> were the original cowboys</a:t>
            </a:r>
          </a:p>
          <a:p>
            <a:pPr lvl="1"/>
            <a:r>
              <a:rPr lang="en-US" dirty="0" smtClean="0"/>
              <a:t>Wore large brimmed hats and pointy toed boots and rode horses</a:t>
            </a:r>
          </a:p>
          <a:p>
            <a:r>
              <a:rPr lang="en-US" dirty="0" smtClean="0"/>
              <a:t>Many ranchers left to fight in Civil War = cows left untended = unbranded</a:t>
            </a:r>
          </a:p>
          <a:p>
            <a:pPr lvl="1"/>
            <a:r>
              <a:rPr lang="en-US" dirty="0" smtClean="0"/>
              <a:t>Leads to post war people claiming the cattle as their own and branding</a:t>
            </a:r>
          </a:p>
          <a:p>
            <a:r>
              <a:rPr lang="en-US" dirty="0" smtClean="0"/>
              <a:t>25% of cowboys were African Americans and Mexicans</a:t>
            </a:r>
          </a:p>
          <a:p>
            <a:r>
              <a:rPr lang="en-US" dirty="0" smtClean="0"/>
              <a:t>Cowboys drove cattle to cities in TX where the cows were loaded on trains and shipped to Chicago’s meat packers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90" t="9612" r="14983"/>
          <a:stretch/>
        </p:blipFill>
        <p:spPr>
          <a:xfrm>
            <a:off x="8976574" y="246152"/>
            <a:ext cx="3053365" cy="34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0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805" y="346176"/>
            <a:ext cx="11248193" cy="61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9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73" y="661695"/>
            <a:ext cx="4813872" cy="5404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11"/>
          <a:stretch/>
        </p:blipFill>
        <p:spPr>
          <a:xfrm>
            <a:off x="5215944" y="1046763"/>
            <a:ext cx="6712576" cy="54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12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583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Moving West:</vt:lpstr>
      <vt:lpstr>Out into the vast unknown…</vt:lpstr>
      <vt:lpstr>PowerPoint Presentation</vt:lpstr>
      <vt:lpstr>Miner 49er</vt:lpstr>
      <vt:lpstr>PowerPoint Presentation</vt:lpstr>
      <vt:lpstr>PowerPoint Presentation</vt:lpstr>
      <vt:lpstr>Rootin’ Tootin’ Cowboy!</vt:lpstr>
      <vt:lpstr>PowerPoint Presentation</vt:lpstr>
      <vt:lpstr>PowerPoint Presentation</vt:lpstr>
      <vt:lpstr>Chugga Chugga Choo Choo</vt:lpstr>
      <vt:lpstr>PowerPoint Presentation</vt:lpstr>
      <vt:lpstr>Pacific Railway Act</vt:lpstr>
      <vt:lpstr>I’ve been working on the railroad…</vt:lpstr>
      <vt:lpstr>PowerPoint Presentation</vt:lpstr>
      <vt:lpstr>Railroad issues</vt:lpstr>
      <vt:lpstr>PowerPoint Presentation</vt:lpstr>
      <vt:lpstr>Worth it in the end??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West:</dc:title>
  <dc:creator>Erin Ennis</dc:creator>
  <cp:lastModifiedBy>Erin Ennis</cp:lastModifiedBy>
  <cp:revision>11</cp:revision>
  <dcterms:created xsi:type="dcterms:W3CDTF">2014-07-15T01:50:35Z</dcterms:created>
  <dcterms:modified xsi:type="dcterms:W3CDTF">2014-07-15T14:10:47Z</dcterms:modified>
</cp:coreProperties>
</file>