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2"/>
  </p:sldMasterIdLst>
  <p:notesMasterIdLst>
    <p:notesMasterId r:id="rId57"/>
  </p:notesMasterIdLst>
  <p:handoutMasterIdLst>
    <p:handoutMasterId r:id="rId58"/>
  </p:handoutMasterIdLst>
  <p:sldIdLst>
    <p:sldId id="257" r:id="rId3"/>
    <p:sldId id="258" r:id="rId4"/>
    <p:sldId id="260" r:id="rId5"/>
    <p:sldId id="298" r:id="rId6"/>
    <p:sldId id="299" r:id="rId7"/>
    <p:sldId id="261" r:id="rId8"/>
    <p:sldId id="300" r:id="rId9"/>
    <p:sldId id="262" r:id="rId10"/>
    <p:sldId id="263" r:id="rId11"/>
    <p:sldId id="259" r:id="rId12"/>
    <p:sldId id="264" r:id="rId13"/>
    <p:sldId id="301" r:id="rId14"/>
    <p:sldId id="265" r:id="rId15"/>
    <p:sldId id="302" r:id="rId16"/>
    <p:sldId id="266" r:id="rId17"/>
    <p:sldId id="267" r:id="rId18"/>
    <p:sldId id="268" r:id="rId19"/>
    <p:sldId id="303" r:id="rId20"/>
    <p:sldId id="304" r:id="rId21"/>
    <p:sldId id="269" r:id="rId22"/>
    <p:sldId id="270" r:id="rId23"/>
    <p:sldId id="271" r:id="rId24"/>
    <p:sldId id="272" r:id="rId25"/>
    <p:sldId id="277" r:id="rId26"/>
    <p:sldId id="296" r:id="rId27"/>
    <p:sldId id="273" r:id="rId28"/>
    <p:sldId id="283" r:id="rId29"/>
    <p:sldId id="292" r:id="rId30"/>
    <p:sldId id="274" r:id="rId31"/>
    <p:sldId id="291" r:id="rId32"/>
    <p:sldId id="305" r:id="rId33"/>
    <p:sldId id="279" r:id="rId34"/>
    <p:sldId id="280" r:id="rId35"/>
    <p:sldId id="278" r:id="rId36"/>
    <p:sldId id="281" r:id="rId37"/>
    <p:sldId id="282" r:id="rId38"/>
    <p:sldId id="284" r:id="rId39"/>
    <p:sldId id="306" r:id="rId40"/>
    <p:sldId id="285" r:id="rId41"/>
    <p:sldId id="297" r:id="rId42"/>
    <p:sldId id="275" r:id="rId43"/>
    <p:sldId id="286" r:id="rId44"/>
    <p:sldId id="308" r:id="rId45"/>
    <p:sldId id="311" r:id="rId46"/>
    <p:sldId id="307" r:id="rId47"/>
    <p:sldId id="276" r:id="rId48"/>
    <p:sldId id="287" r:id="rId49"/>
    <p:sldId id="288" r:id="rId50"/>
    <p:sldId id="289" r:id="rId51"/>
    <p:sldId id="290" r:id="rId52"/>
    <p:sldId id="293" r:id="rId53"/>
    <p:sldId id="294" r:id="rId54"/>
    <p:sldId id="309" r:id="rId55"/>
    <p:sldId id="29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712" autoAdjust="0"/>
  </p:normalViewPr>
  <p:slideViewPr>
    <p:cSldViewPr snapToGrid="0">
      <p:cViewPr varScale="1">
        <p:scale>
          <a:sx n="80" d="100"/>
          <a:sy n="80" d="100"/>
        </p:scale>
        <p:origin x="10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4827F-5CD1-4639-B683-7C76893F9F46}" type="doc">
      <dgm:prSet loTypeId="urn:microsoft.com/office/officeart/2005/8/layout/cycle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4EB1F8-E691-4FEF-AC14-EE53D3E5AFAA}">
      <dgm:prSet phldrT="[Text]" custT="1"/>
      <dgm:spPr/>
      <dgm:t>
        <a:bodyPr/>
        <a:lstStyle/>
        <a:p>
          <a:r>
            <a:rPr lang="en-US" sz="3200" b="1" dirty="0" smtClean="0"/>
            <a:t>No money for investing</a:t>
          </a:r>
          <a:endParaRPr lang="en-US" sz="3200" b="1" dirty="0"/>
        </a:p>
      </dgm:t>
    </dgm:pt>
    <dgm:pt modelId="{B62A3CC2-5416-420D-8408-AF3169ECE2B7}" type="parTrans" cxnId="{43DC8F94-8211-4038-B0C6-CAE11E8871A2}">
      <dgm:prSet/>
      <dgm:spPr/>
      <dgm:t>
        <a:bodyPr/>
        <a:lstStyle/>
        <a:p>
          <a:endParaRPr lang="en-US"/>
        </a:p>
      </dgm:t>
    </dgm:pt>
    <dgm:pt modelId="{6A7A4AAB-7083-4BF4-A079-C400D6F574F0}" type="sibTrans" cxnId="{43DC8F94-8211-4038-B0C6-CAE11E8871A2}">
      <dgm:prSet/>
      <dgm:spPr/>
      <dgm:t>
        <a:bodyPr/>
        <a:lstStyle/>
        <a:p>
          <a:endParaRPr lang="en-US"/>
        </a:p>
      </dgm:t>
    </dgm:pt>
    <dgm:pt modelId="{433A10EE-0C9E-448A-AF60-A315F2802E32}">
      <dgm:prSet phldrT="[Text]" custT="1"/>
      <dgm:spPr/>
      <dgm:t>
        <a:bodyPr/>
        <a:lstStyle/>
        <a:p>
          <a:r>
            <a:rPr lang="en-US" sz="3200" b="1" dirty="0" smtClean="0"/>
            <a:t>Businesses close</a:t>
          </a:r>
          <a:endParaRPr lang="en-US" sz="3200" b="1" dirty="0"/>
        </a:p>
      </dgm:t>
    </dgm:pt>
    <dgm:pt modelId="{6BF8C86B-219C-45CB-AD7D-40B62D8EF94E}" type="parTrans" cxnId="{ED5C0882-5E6B-4C67-8D1F-714C11B6F3D7}">
      <dgm:prSet/>
      <dgm:spPr/>
      <dgm:t>
        <a:bodyPr/>
        <a:lstStyle/>
        <a:p>
          <a:endParaRPr lang="en-US"/>
        </a:p>
      </dgm:t>
    </dgm:pt>
    <dgm:pt modelId="{0F6694B8-E716-4692-9245-C6B9A677C675}" type="sibTrans" cxnId="{ED5C0882-5E6B-4C67-8D1F-714C11B6F3D7}">
      <dgm:prSet/>
      <dgm:spPr/>
      <dgm:t>
        <a:bodyPr/>
        <a:lstStyle/>
        <a:p>
          <a:endParaRPr lang="en-US"/>
        </a:p>
      </dgm:t>
    </dgm:pt>
    <dgm:pt modelId="{F1ADC3A2-4A2A-42CB-98AC-C6FA92E4795A}">
      <dgm:prSet phldrT="[Text]" custT="1"/>
      <dgm:spPr/>
      <dgm:t>
        <a:bodyPr/>
        <a:lstStyle/>
        <a:p>
          <a:pPr algn="ctr"/>
          <a:r>
            <a:rPr lang="en-US" sz="3200" b="1" dirty="0" smtClean="0"/>
            <a:t>Can’t pay bills</a:t>
          </a:r>
          <a:endParaRPr lang="en-US" sz="3200" b="1" dirty="0"/>
        </a:p>
      </dgm:t>
    </dgm:pt>
    <dgm:pt modelId="{332ABF24-99B6-4328-B579-FA8BEB97C6D8}" type="parTrans" cxnId="{4A18F1E7-63B8-4A08-9246-C67DE3E2CAA5}">
      <dgm:prSet/>
      <dgm:spPr/>
      <dgm:t>
        <a:bodyPr/>
        <a:lstStyle/>
        <a:p>
          <a:endParaRPr lang="en-US"/>
        </a:p>
      </dgm:t>
    </dgm:pt>
    <dgm:pt modelId="{2636662E-3449-4708-9D9F-BE3B717E19D3}" type="sibTrans" cxnId="{4A18F1E7-63B8-4A08-9246-C67DE3E2CAA5}">
      <dgm:prSet/>
      <dgm:spPr/>
      <dgm:t>
        <a:bodyPr/>
        <a:lstStyle/>
        <a:p>
          <a:endParaRPr lang="en-US"/>
        </a:p>
      </dgm:t>
    </dgm:pt>
    <dgm:pt modelId="{D36E10A6-6896-4CAA-BA7A-6CCEDB26BFC7}">
      <dgm:prSet phldrT="[Text]" custT="1"/>
      <dgm:spPr/>
      <dgm:t>
        <a:bodyPr/>
        <a:lstStyle/>
        <a:p>
          <a:r>
            <a:rPr lang="en-US" sz="3200" b="1" dirty="0" smtClean="0"/>
            <a:t>Banks close</a:t>
          </a:r>
          <a:endParaRPr lang="en-US" sz="3200" b="1" dirty="0"/>
        </a:p>
      </dgm:t>
    </dgm:pt>
    <dgm:pt modelId="{01AB840F-180F-48DB-9F74-7568760537E9}" type="parTrans" cxnId="{BB053473-3521-4FE6-A144-18A8D4B2D5D1}">
      <dgm:prSet/>
      <dgm:spPr/>
      <dgm:t>
        <a:bodyPr/>
        <a:lstStyle/>
        <a:p>
          <a:endParaRPr lang="en-US"/>
        </a:p>
      </dgm:t>
    </dgm:pt>
    <dgm:pt modelId="{990AB47E-DBF2-4B88-B308-1CF94C3B3EE0}" type="sibTrans" cxnId="{BB053473-3521-4FE6-A144-18A8D4B2D5D1}">
      <dgm:prSet/>
      <dgm:spPr/>
      <dgm:t>
        <a:bodyPr/>
        <a:lstStyle/>
        <a:p>
          <a:endParaRPr lang="en-US"/>
        </a:p>
      </dgm:t>
    </dgm:pt>
    <dgm:pt modelId="{BC525A81-DD79-43BC-9849-2584A827FFF4}">
      <dgm:prSet phldrT="[Text]" custT="1"/>
      <dgm:spPr/>
      <dgm:t>
        <a:bodyPr/>
        <a:lstStyle/>
        <a:p>
          <a:r>
            <a:rPr lang="en-US" sz="3200" b="1" dirty="0" smtClean="0"/>
            <a:t>Lose savings</a:t>
          </a:r>
          <a:endParaRPr lang="en-US" sz="3200" b="1" dirty="0"/>
        </a:p>
      </dgm:t>
    </dgm:pt>
    <dgm:pt modelId="{660889EF-9947-4063-889D-56BCCB6048C6}" type="parTrans" cxnId="{B12B336F-B291-4377-AEFA-608668FBA111}">
      <dgm:prSet/>
      <dgm:spPr/>
      <dgm:t>
        <a:bodyPr/>
        <a:lstStyle/>
        <a:p>
          <a:endParaRPr lang="en-US"/>
        </a:p>
      </dgm:t>
    </dgm:pt>
    <dgm:pt modelId="{3E777554-A6B2-4B23-923A-5F01B4D068F2}" type="sibTrans" cxnId="{B12B336F-B291-4377-AEFA-608668FBA111}">
      <dgm:prSet/>
      <dgm:spPr/>
      <dgm:t>
        <a:bodyPr/>
        <a:lstStyle/>
        <a:p>
          <a:endParaRPr lang="en-US"/>
        </a:p>
      </dgm:t>
    </dgm:pt>
    <dgm:pt modelId="{2A364E5B-0736-4B99-A9E3-372112CAF9A5}">
      <dgm:prSet custT="1"/>
      <dgm:spPr/>
      <dgm:t>
        <a:bodyPr/>
        <a:lstStyle/>
        <a:p>
          <a:r>
            <a:rPr lang="en-US" sz="3200" b="1" dirty="0" smtClean="0"/>
            <a:t>Lose jobs</a:t>
          </a:r>
          <a:endParaRPr lang="en-US" sz="3200" b="1" dirty="0"/>
        </a:p>
      </dgm:t>
    </dgm:pt>
    <dgm:pt modelId="{54DD99AE-EED6-4D02-A8C2-6243DA85B778}" type="parTrans" cxnId="{23CF3AD2-D7AA-44A1-AD1D-95BD53DBB983}">
      <dgm:prSet/>
      <dgm:spPr/>
      <dgm:t>
        <a:bodyPr/>
        <a:lstStyle/>
        <a:p>
          <a:endParaRPr lang="en-US"/>
        </a:p>
      </dgm:t>
    </dgm:pt>
    <dgm:pt modelId="{00C65ECF-1E47-44EE-A80E-85F0B469929E}" type="sibTrans" cxnId="{23CF3AD2-D7AA-44A1-AD1D-95BD53DBB983}">
      <dgm:prSet/>
      <dgm:spPr/>
      <dgm:t>
        <a:bodyPr/>
        <a:lstStyle/>
        <a:p>
          <a:endParaRPr lang="en-US"/>
        </a:p>
      </dgm:t>
    </dgm:pt>
    <dgm:pt modelId="{E89A371C-5D63-4181-8B1D-1E1900FD412E}" type="pres">
      <dgm:prSet presAssocID="{FEA4827F-5CD1-4639-B683-7C76893F9F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7B9BDE-C7A1-4CDD-BF43-F95B46921E92}" type="pres">
      <dgm:prSet presAssocID="{144EB1F8-E691-4FEF-AC14-EE53D3E5AFAA}" presName="node" presStyleLbl="node1" presStyleIdx="0" presStyleCnt="6" custScaleX="165475" custRadScaleRad="86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E4FC0-A54A-4C2A-B961-2A7735EB61FB}" type="pres">
      <dgm:prSet presAssocID="{144EB1F8-E691-4FEF-AC14-EE53D3E5AFAA}" presName="spNode" presStyleCnt="0"/>
      <dgm:spPr/>
    </dgm:pt>
    <dgm:pt modelId="{864FF67B-9C7E-4EBD-8DF0-E1A83D6B7856}" type="pres">
      <dgm:prSet presAssocID="{6A7A4AAB-7083-4BF4-A079-C400D6F574F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BF65D7B2-2BF3-42C0-B6EE-82CF7926A737}" type="pres">
      <dgm:prSet presAssocID="{433A10EE-0C9E-448A-AF60-A315F2802E32}" presName="node" presStyleLbl="node1" presStyleIdx="1" presStyleCnt="6" custScaleX="153944" custRadScaleRad="128192" custRadScaleInc="7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3A01B-FA52-431F-BEB8-BA8085EE7D7D}" type="pres">
      <dgm:prSet presAssocID="{433A10EE-0C9E-448A-AF60-A315F2802E32}" presName="spNode" presStyleCnt="0"/>
      <dgm:spPr/>
    </dgm:pt>
    <dgm:pt modelId="{59207442-F1E0-4129-8C65-265D2344BD12}" type="pres">
      <dgm:prSet presAssocID="{0F6694B8-E716-4692-9245-C6B9A677C675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6644C4E-4529-42FC-BA9F-84B9E14BD706}" type="pres">
      <dgm:prSet presAssocID="{2A364E5B-0736-4B99-A9E3-372112CAF9A5}" presName="node" presStyleLbl="node1" presStyleIdx="2" presStyleCnt="6" custRadScaleRad="132112" custRadScaleInc="-50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93878-C60A-43AF-95B0-0658DE258EF3}" type="pres">
      <dgm:prSet presAssocID="{2A364E5B-0736-4B99-A9E3-372112CAF9A5}" presName="spNode" presStyleCnt="0"/>
      <dgm:spPr/>
    </dgm:pt>
    <dgm:pt modelId="{912392BC-DD04-446D-892D-BA5066B0F686}" type="pres">
      <dgm:prSet presAssocID="{00C65ECF-1E47-44EE-A80E-85F0B469929E}" presName="sibTrans" presStyleLbl="sibTrans1D1" presStyleIdx="2" presStyleCnt="6"/>
      <dgm:spPr/>
      <dgm:t>
        <a:bodyPr/>
        <a:lstStyle/>
        <a:p>
          <a:endParaRPr lang="en-US"/>
        </a:p>
      </dgm:t>
    </dgm:pt>
    <dgm:pt modelId="{1C3D4466-94E8-4B65-A229-FA6339528B4D}" type="pres">
      <dgm:prSet presAssocID="{F1ADC3A2-4A2A-42CB-98AC-C6FA92E4795A}" presName="node" presStyleLbl="node1" presStyleIdx="3" presStyleCnt="6" custScaleX="148244" custRadScaleRad="81638" custRadScaleInc="31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FCE99-75C5-4562-A1DA-E262F079AE41}" type="pres">
      <dgm:prSet presAssocID="{F1ADC3A2-4A2A-42CB-98AC-C6FA92E4795A}" presName="spNode" presStyleCnt="0"/>
      <dgm:spPr/>
    </dgm:pt>
    <dgm:pt modelId="{B2328A1B-0F2B-480B-BC0A-E75C138DEADD}" type="pres">
      <dgm:prSet presAssocID="{2636662E-3449-4708-9D9F-BE3B717E19D3}" presName="sibTrans" presStyleLbl="sibTrans1D1" presStyleIdx="3" presStyleCnt="6"/>
      <dgm:spPr/>
      <dgm:t>
        <a:bodyPr/>
        <a:lstStyle/>
        <a:p>
          <a:endParaRPr lang="en-US"/>
        </a:p>
      </dgm:t>
    </dgm:pt>
    <dgm:pt modelId="{CE68B216-A0E1-4CE8-9DAF-65E0D4999185}" type="pres">
      <dgm:prSet presAssocID="{D36E10A6-6896-4CAA-BA7A-6CCEDB26BFC7}" presName="node" presStyleLbl="node1" presStyleIdx="4" presStyleCnt="6" custRadScaleRad="132103" custRadScaleInc="63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DD622-D7AF-4665-90EC-15026EA2A9B2}" type="pres">
      <dgm:prSet presAssocID="{D36E10A6-6896-4CAA-BA7A-6CCEDB26BFC7}" presName="spNode" presStyleCnt="0"/>
      <dgm:spPr/>
    </dgm:pt>
    <dgm:pt modelId="{B5999101-BEF9-4FAD-ABC7-DEE353677D7F}" type="pres">
      <dgm:prSet presAssocID="{990AB47E-DBF2-4B88-B308-1CF94C3B3EE0}" presName="sibTrans" presStyleLbl="sibTrans1D1" presStyleIdx="4" presStyleCnt="6"/>
      <dgm:spPr/>
      <dgm:t>
        <a:bodyPr/>
        <a:lstStyle/>
        <a:p>
          <a:endParaRPr lang="en-US"/>
        </a:p>
      </dgm:t>
    </dgm:pt>
    <dgm:pt modelId="{FDC5EFC7-2795-4F36-A823-5BC06C139A4E}" type="pres">
      <dgm:prSet presAssocID="{BC525A81-DD79-43BC-9849-2584A827FFF4}" presName="node" presStyleLbl="node1" presStyleIdx="5" presStyleCnt="6" custScaleX="126182" custRadScaleRad="114150" custRadScaleInc="-65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8A114-7BDA-43DE-AE63-4458E7F8A781}" type="pres">
      <dgm:prSet presAssocID="{BC525A81-DD79-43BC-9849-2584A827FFF4}" presName="spNode" presStyleCnt="0"/>
      <dgm:spPr/>
    </dgm:pt>
    <dgm:pt modelId="{76C35B17-1F20-4BB7-B49E-079F93F3B334}" type="pres">
      <dgm:prSet presAssocID="{3E777554-A6B2-4B23-923A-5F01B4D068F2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77BD2BC8-C099-44AA-A428-0736053A2F4B}" type="presOf" srcId="{433A10EE-0C9E-448A-AF60-A315F2802E32}" destId="{BF65D7B2-2BF3-42C0-B6EE-82CF7926A737}" srcOrd="0" destOrd="0" presId="urn:microsoft.com/office/officeart/2005/8/layout/cycle5"/>
    <dgm:cxn modelId="{ED5C0882-5E6B-4C67-8D1F-714C11B6F3D7}" srcId="{FEA4827F-5CD1-4639-B683-7C76893F9F46}" destId="{433A10EE-0C9E-448A-AF60-A315F2802E32}" srcOrd="1" destOrd="0" parTransId="{6BF8C86B-219C-45CB-AD7D-40B62D8EF94E}" sibTransId="{0F6694B8-E716-4692-9245-C6B9A677C675}"/>
    <dgm:cxn modelId="{9A37A28C-4094-4E85-B5A0-3316DE14F56B}" type="presOf" srcId="{BC525A81-DD79-43BC-9849-2584A827FFF4}" destId="{FDC5EFC7-2795-4F36-A823-5BC06C139A4E}" srcOrd="0" destOrd="0" presId="urn:microsoft.com/office/officeart/2005/8/layout/cycle5"/>
    <dgm:cxn modelId="{8F173A11-3084-4AE3-BFF9-EBDEDFB72664}" type="presOf" srcId="{144EB1F8-E691-4FEF-AC14-EE53D3E5AFAA}" destId="{157B9BDE-C7A1-4CDD-BF43-F95B46921E92}" srcOrd="0" destOrd="0" presId="urn:microsoft.com/office/officeart/2005/8/layout/cycle5"/>
    <dgm:cxn modelId="{B12B336F-B291-4377-AEFA-608668FBA111}" srcId="{FEA4827F-5CD1-4639-B683-7C76893F9F46}" destId="{BC525A81-DD79-43BC-9849-2584A827FFF4}" srcOrd="5" destOrd="0" parTransId="{660889EF-9947-4063-889D-56BCCB6048C6}" sibTransId="{3E777554-A6B2-4B23-923A-5F01B4D068F2}"/>
    <dgm:cxn modelId="{1FBE3653-2827-4E39-9088-AF5230026F75}" type="presOf" srcId="{2A364E5B-0736-4B99-A9E3-372112CAF9A5}" destId="{96644C4E-4529-42FC-BA9F-84B9E14BD706}" srcOrd="0" destOrd="0" presId="urn:microsoft.com/office/officeart/2005/8/layout/cycle5"/>
    <dgm:cxn modelId="{59F66247-2616-44C6-B84F-5D4DB432B8D4}" type="presOf" srcId="{6A7A4AAB-7083-4BF4-A079-C400D6F574F0}" destId="{864FF67B-9C7E-4EBD-8DF0-E1A83D6B7856}" srcOrd="0" destOrd="0" presId="urn:microsoft.com/office/officeart/2005/8/layout/cycle5"/>
    <dgm:cxn modelId="{F6F37F43-2192-434A-B2E5-9325F8A718C9}" type="presOf" srcId="{990AB47E-DBF2-4B88-B308-1CF94C3B3EE0}" destId="{B5999101-BEF9-4FAD-ABC7-DEE353677D7F}" srcOrd="0" destOrd="0" presId="urn:microsoft.com/office/officeart/2005/8/layout/cycle5"/>
    <dgm:cxn modelId="{6C8F77D0-C049-4A3D-BE6B-537469DD5940}" type="presOf" srcId="{2636662E-3449-4708-9D9F-BE3B717E19D3}" destId="{B2328A1B-0F2B-480B-BC0A-E75C138DEADD}" srcOrd="0" destOrd="0" presId="urn:microsoft.com/office/officeart/2005/8/layout/cycle5"/>
    <dgm:cxn modelId="{27B5E5C7-0E9A-4474-8DA5-6344FBB71ED5}" type="presOf" srcId="{D36E10A6-6896-4CAA-BA7A-6CCEDB26BFC7}" destId="{CE68B216-A0E1-4CE8-9DAF-65E0D4999185}" srcOrd="0" destOrd="0" presId="urn:microsoft.com/office/officeart/2005/8/layout/cycle5"/>
    <dgm:cxn modelId="{4A18F1E7-63B8-4A08-9246-C67DE3E2CAA5}" srcId="{FEA4827F-5CD1-4639-B683-7C76893F9F46}" destId="{F1ADC3A2-4A2A-42CB-98AC-C6FA92E4795A}" srcOrd="3" destOrd="0" parTransId="{332ABF24-99B6-4328-B579-FA8BEB97C6D8}" sibTransId="{2636662E-3449-4708-9D9F-BE3B717E19D3}"/>
    <dgm:cxn modelId="{C724A707-2CAE-4B67-9541-BE4449135535}" type="presOf" srcId="{F1ADC3A2-4A2A-42CB-98AC-C6FA92E4795A}" destId="{1C3D4466-94E8-4B65-A229-FA6339528B4D}" srcOrd="0" destOrd="0" presId="urn:microsoft.com/office/officeart/2005/8/layout/cycle5"/>
    <dgm:cxn modelId="{43DC8F94-8211-4038-B0C6-CAE11E8871A2}" srcId="{FEA4827F-5CD1-4639-B683-7C76893F9F46}" destId="{144EB1F8-E691-4FEF-AC14-EE53D3E5AFAA}" srcOrd="0" destOrd="0" parTransId="{B62A3CC2-5416-420D-8408-AF3169ECE2B7}" sibTransId="{6A7A4AAB-7083-4BF4-A079-C400D6F574F0}"/>
    <dgm:cxn modelId="{8B6ACF15-8C2E-475E-9643-0B50D5D45CF2}" type="presOf" srcId="{3E777554-A6B2-4B23-923A-5F01B4D068F2}" destId="{76C35B17-1F20-4BB7-B49E-079F93F3B334}" srcOrd="0" destOrd="0" presId="urn:microsoft.com/office/officeart/2005/8/layout/cycle5"/>
    <dgm:cxn modelId="{19D7156B-C97F-41BD-8A74-CB39139EED73}" type="presOf" srcId="{FEA4827F-5CD1-4639-B683-7C76893F9F46}" destId="{E89A371C-5D63-4181-8B1D-1E1900FD412E}" srcOrd="0" destOrd="0" presId="urn:microsoft.com/office/officeart/2005/8/layout/cycle5"/>
    <dgm:cxn modelId="{BB053473-3521-4FE6-A144-18A8D4B2D5D1}" srcId="{FEA4827F-5CD1-4639-B683-7C76893F9F46}" destId="{D36E10A6-6896-4CAA-BA7A-6CCEDB26BFC7}" srcOrd="4" destOrd="0" parTransId="{01AB840F-180F-48DB-9F74-7568760537E9}" sibTransId="{990AB47E-DBF2-4B88-B308-1CF94C3B3EE0}"/>
    <dgm:cxn modelId="{23CF3AD2-D7AA-44A1-AD1D-95BD53DBB983}" srcId="{FEA4827F-5CD1-4639-B683-7C76893F9F46}" destId="{2A364E5B-0736-4B99-A9E3-372112CAF9A5}" srcOrd="2" destOrd="0" parTransId="{54DD99AE-EED6-4D02-A8C2-6243DA85B778}" sibTransId="{00C65ECF-1E47-44EE-A80E-85F0B469929E}"/>
    <dgm:cxn modelId="{49FF86D8-65C4-47F1-BA55-A7A641268BCF}" type="presOf" srcId="{0F6694B8-E716-4692-9245-C6B9A677C675}" destId="{59207442-F1E0-4129-8C65-265D2344BD12}" srcOrd="0" destOrd="0" presId="urn:microsoft.com/office/officeart/2005/8/layout/cycle5"/>
    <dgm:cxn modelId="{47AB5C98-3189-405F-B8C6-232B7FC9EFE0}" type="presOf" srcId="{00C65ECF-1E47-44EE-A80E-85F0B469929E}" destId="{912392BC-DD04-446D-892D-BA5066B0F686}" srcOrd="0" destOrd="0" presId="urn:microsoft.com/office/officeart/2005/8/layout/cycle5"/>
    <dgm:cxn modelId="{C7CE408E-55EA-47F9-A763-6A904610454F}" type="presParOf" srcId="{E89A371C-5D63-4181-8B1D-1E1900FD412E}" destId="{157B9BDE-C7A1-4CDD-BF43-F95B46921E92}" srcOrd="0" destOrd="0" presId="urn:microsoft.com/office/officeart/2005/8/layout/cycle5"/>
    <dgm:cxn modelId="{52B0B26C-526D-4743-8D6F-BA6265FA46E0}" type="presParOf" srcId="{E89A371C-5D63-4181-8B1D-1E1900FD412E}" destId="{9FBE4FC0-A54A-4C2A-B961-2A7735EB61FB}" srcOrd="1" destOrd="0" presId="urn:microsoft.com/office/officeart/2005/8/layout/cycle5"/>
    <dgm:cxn modelId="{6801887F-8336-42A3-AC34-DAFE14B1EC86}" type="presParOf" srcId="{E89A371C-5D63-4181-8B1D-1E1900FD412E}" destId="{864FF67B-9C7E-4EBD-8DF0-E1A83D6B7856}" srcOrd="2" destOrd="0" presId="urn:microsoft.com/office/officeart/2005/8/layout/cycle5"/>
    <dgm:cxn modelId="{91F59083-B4C3-4ECA-AA8E-861986E1D9CD}" type="presParOf" srcId="{E89A371C-5D63-4181-8B1D-1E1900FD412E}" destId="{BF65D7B2-2BF3-42C0-B6EE-82CF7926A737}" srcOrd="3" destOrd="0" presId="urn:microsoft.com/office/officeart/2005/8/layout/cycle5"/>
    <dgm:cxn modelId="{8B2EF679-395B-4BA2-9F96-BB8AE5DE287D}" type="presParOf" srcId="{E89A371C-5D63-4181-8B1D-1E1900FD412E}" destId="{E363A01B-FA52-431F-BEB8-BA8085EE7D7D}" srcOrd="4" destOrd="0" presId="urn:microsoft.com/office/officeart/2005/8/layout/cycle5"/>
    <dgm:cxn modelId="{CCAD7B02-4AD2-4EFB-8FFC-EA3DE6580777}" type="presParOf" srcId="{E89A371C-5D63-4181-8B1D-1E1900FD412E}" destId="{59207442-F1E0-4129-8C65-265D2344BD12}" srcOrd="5" destOrd="0" presId="urn:microsoft.com/office/officeart/2005/8/layout/cycle5"/>
    <dgm:cxn modelId="{21F19A74-6355-4755-8E5B-83D587D20EB0}" type="presParOf" srcId="{E89A371C-5D63-4181-8B1D-1E1900FD412E}" destId="{96644C4E-4529-42FC-BA9F-84B9E14BD706}" srcOrd="6" destOrd="0" presId="urn:microsoft.com/office/officeart/2005/8/layout/cycle5"/>
    <dgm:cxn modelId="{C499069B-D6A5-48F7-A12B-1BAEC0A7BDD7}" type="presParOf" srcId="{E89A371C-5D63-4181-8B1D-1E1900FD412E}" destId="{8FA93878-C60A-43AF-95B0-0658DE258EF3}" srcOrd="7" destOrd="0" presId="urn:microsoft.com/office/officeart/2005/8/layout/cycle5"/>
    <dgm:cxn modelId="{DA3AC0E5-AA29-4C74-B423-270838224095}" type="presParOf" srcId="{E89A371C-5D63-4181-8B1D-1E1900FD412E}" destId="{912392BC-DD04-446D-892D-BA5066B0F686}" srcOrd="8" destOrd="0" presId="urn:microsoft.com/office/officeart/2005/8/layout/cycle5"/>
    <dgm:cxn modelId="{E4B58184-0EDC-4A20-9C4D-84B7951F82FA}" type="presParOf" srcId="{E89A371C-5D63-4181-8B1D-1E1900FD412E}" destId="{1C3D4466-94E8-4B65-A229-FA6339528B4D}" srcOrd="9" destOrd="0" presId="urn:microsoft.com/office/officeart/2005/8/layout/cycle5"/>
    <dgm:cxn modelId="{238EF8B1-C189-4879-B683-0313495CDFF9}" type="presParOf" srcId="{E89A371C-5D63-4181-8B1D-1E1900FD412E}" destId="{CA2FCE99-75C5-4562-A1DA-E262F079AE41}" srcOrd="10" destOrd="0" presId="urn:microsoft.com/office/officeart/2005/8/layout/cycle5"/>
    <dgm:cxn modelId="{2AEA2DFE-AFC6-496D-918D-20DB11AF3E95}" type="presParOf" srcId="{E89A371C-5D63-4181-8B1D-1E1900FD412E}" destId="{B2328A1B-0F2B-480B-BC0A-E75C138DEADD}" srcOrd="11" destOrd="0" presId="urn:microsoft.com/office/officeart/2005/8/layout/cycle5"/>
    <dgm:cxn modelId="{FACDB8DE-8559-4714-8EFD-C5EB51364A99}" type="presParOf" srcId="{E89A371C-5D63-4181-8B1D-1E1900FD412E}" destId="{CE68B216-A0E1-4CE8-9DAF-65E0D4999185}" srcOrd="12" destOrd="0" presId="urn:microsoft.com/office/officeart/2005/8/layout/cycle5"/>
    <dgm:cxn modelId="{D735D481-68B1-4D6A-B9C1-05DC84AC5C85}" type="presParOf" srcId="{E89A371C-5D63-4181-8B1D-1E1900FD412E}" destId="{526DD622-D7AF-4665-90EC-15026EA2A9B2}" srcOrd="13" destOrd="0" presId="urn:microsoft.com/office/officeart/2005/8/layout/cycle5"/>
    <dgm:cxn modelId="{6DFC1730-24B4-4603-AA0B-BB3932818E26}" type="presParOf" srcId="{E89A371C-5D63-4181-8B1D-1E1900FD412E}" destId="{B5999101-BEF9-4FAD-ABC7-DEE353677D7F}" srcOrd="14" destOrd="0" presId="urn:microsoft.com/office/officeart/2005/8/layout/cycle5"/>
    <dgm:cxn modelId="{4D85D740-5A76-4A09-BF48-622CD1861EA0}" type="presParOf" srcId="{E89A371C-5D63-4181-8B1D-1E1900FD412E}" destId="{FDC5EFC7-2795-4F36-A823-5BC06C139A4E}" srcOrd="15" destOrd="0" presId="urn:microsoft.com/office/officeart/2005/8/layout/cycle5"/>
    <dgm:cxn modelId="{9EFB2CBD-9B41-43D2-8D6C-0E931C33AF62}" type="presParOf" srcId="{E89A371C-5D63-4181-8B1D-1E1900FD412E}" destId="{7858A114-7BDA-43DE-AE63-4458E7F8A781}" srcOrd="16" destOrd="0" presId="urn:microsoft.com/office/officeart/2005/8/layout/cycle5"/>
    <dgm:cxn modelId="{5FC59C89-6377-4F79-A59B-F9E0137037D3}" type="presParOf" srcId="{E89A371C-5D63-4181-8B1D-1E1900FD412E}" destId="{76C35B17-1F20-4BB7-B49E-079F93F3B334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B9BDE-C7A1-4CDD-BF43-F95B46921E92}">
      <dsp:nvSpPr>
        <dsp:cNvPr id="0" name=""/>
        <dsp:cNvSpPr/>
      </dsp:nvSpPr>
      <dsp:spPr>
        <a:xfrm>
          <a:off x="4275791" y="363836"/>
          <a:ext cx="2875466" cy="1129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No money for investing</a:t>
          </a:r>
          <a:endParaRPr lang="en-US" sz="3200" b="1" kern="1200" dirty="0"/>
        </a:p>
      </dsp:txBody>
      <dsp:txXfrm>
        <a:off x="4330929" y="418974"/>
        <a:ext cx="2765190" cy="1019232"/>
      </dsp:txXfrm>
    </dsp:sp>
    <dsp:sp modelId="{864FF67B-9C7E-4EBD-8DF0-E1A83D6B7856}">
      <dsp:nvSpPr>
        <dsp:cNvPr id="0" name=""/>
        <dsp:cNvSpPr/>
      </dsp:nvSpPr>
      <dsp:spPr>
        <a:xfrm>
          <a:off x="4791673" y="1414643"/>
          <a:ext cx="5330264" cy="5330264"/>
        </a:xfrm>
        <a:custGeom>
          <a:avLst/>
          <a:gdLst/>
          <a:ahLst/>
          <a:cxnLst/>
          <a:rect l="0" t="0" r="0" b="0"/>
          <a:pathLst>
            <a:path>
              <a:moveTo>
                <a:pt x="2697291" y="194"/>
              </a:moveTo>
              <a:arcTo wR="2665132" hR="2665132" stAng="16241483" swAng="134784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5D7B2-2BF3-42C0-B6EE-82CF7926A737}">
      <dsp:nvSpPr>
        <dsp:cNvPr id="0" name=""/>
        <dsp:cNvSpPr/>
      </dsp:nvSpPr>
      <dsp:spPr>
        <a:xfrm>
          <a:off x="7675562" y="1781771"/>
          <a:ext cx="2675092" cy="11295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Businesses close</a:t>
          </a:r>
          <a:endParaRPr lang="en-US" sz="3200" b="1" kern="1200" dirty="0"/>
        </a:p>
      </dsp:txBody>
      <dsp:txXfrm>
        <a:off x="7730700" y="1836909"/>
        <a:ext cx="2564816" cy="1019232"/>
      </dsp:txXfrm>
    </dsp:sp>
    <dsp:sp modelId="{59207442-F1E0-4129-8C65-265D2344BD12}">
      <dsp:nvSpPr>
        <dsp:cNvPr id="0" name=""/>
        <dsp:cNvSpPr/>
      </dsp:nvSpPr>
      <dsp:spPr>
        <a:xfrm>
          <a:off x="3864676" y="894531"/>
          <a:ext cx="5330264" cy="5330264"/>
        </a:xfrm>
        <a:custGeom>
          <a:avLst/>
          <a:gdLst/>
          <a:ahLst/>
          <a:cxnLst/>
          <a:rect l="0" t="0" r="0" b="0"/>
          <a:pathLst>
            <a:path>
              <a:moveTo>
                <a:pt x="5289924" y="2203181"/>
              </a:moveTo>
              <a:arcTo wR="2665132" hR="2665132" stAng="21001106" swAng="74445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44C4E-4529-42FC-BA9F-84B9E14BD706}">
      <dsp:nvSpPr>
        <dsp:cNvPr id="0" name=""/>
        <dsp:cNvSpPr/>
      </dsp:nvSpPr>
      <dsp:spPr>
        <a:xfrm>
          <a:off x="8156758" y="3862514"/>
          <a:ext cx="1737704" cy="112950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Lose jobs</a:t>
          </a:r>
          <a:endParaRPr lang="en-US" sz="3200" b="1" kern="1200" dirty="0"/>
        </a:p>
      </dsp:txBody>
      <dsp:txXfrm>
        <a:off x="8211896" y="3917652"/>
        <a:ext cx="1627428" cy="1019232"/>
      </dsp:txXfrm>
    </dsp:sp>
    <dsp:sp modelId="{912392BC-DD04-446D-892D-BA5066B0F686}">
      <dsp:nvSpPr>
        <dsp:cNvPr id="0" name=""/>
        <dsp:cNvSpPr/>
      </dsp:nvSpPr>
      <dsp:spPr>
        <a:xfrm>
          <a:off x="4920998" y="-64141"/>
          <a:ext cx="5330264" cy="5330264"/>
        </a:xfrm>
        <a:custGeom>
          <a:avLst/>
          <a:gdLst/>
          <a:ahLst/>
          <a:cxnLst/>
          <a:rect l="0" t="0" r="0" b="0"/>
          <a:pathLst>
            <a:path>
              <a:moveTo>
                <a:pt x="3471141" y="5205463"/>
              </a:moveTo>
              <a:arcTo wR="2665132" hR="2665132" stAng="4343793" swAng="161482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D4466-94E8-4B65-A229-FA6339528B4D}">
      <dsp:nvSpPr>
        <dsp:cNvPr id="0" name=""/>
        <dsp:cNvSpPr/>
      </dsp:nvSpPr>
      <dsp:spPr>
        <a:xfrm>
          <a:off x="4190031" y="4830824"/>
          <a:ext cx="2576043" cy="11295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Can’t pay bills</a:t>
          </a:r>
          <a:endParaRPr lang="en-US" sz="3200" b="1" kern="1200" dirty="0"/>
        </a:p>
      </dsp:txBody>
      <dsp:txXfrm>
        <a:off x="4245169" y="4885962"/>
        <a:ext cx="2465767" cy="1019232"/>
      </dsp:txXfrm>
    </dsp:sp>
    <dsp:sp modelId="{B2328A1B-0F2B-480B-BC0A-E75C138DEADD}">
      <dsp:nvSpPr>
        <dsp:cNvPr id="0" name=""/>
        <dsp:cNvSpPr/>
      </dsp:nvSpPr>
      <dsp:spPr>
        <a:xfrm>
          <a:off x="728370" y="-362379"/>
          <a:ext cx="5330264" cy="5330264"/>
        </a:xfrm>
        <a:custGeom>
          <a:avLst/>
          <a:gdLst/>
          <a:ahLst/>
          <a:cxnLst/>
          <a:rect l="0" t="0" r="0" b="0"/>
          <a:pathLst>
            <a:path>
              <a:moveTo>
                <a:pt x="3189058" y="5278259"/>
              </a:moveTo>
              <a:arcTo wR="2665132" hR="2665132" stAng="4719759" swAng="1317082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8B216-A0E1-4CE8-9DAF-65E0D4999185}">
      <dsp:nvSpPr>
        <dsp:cNvPr id="0" name=""/>
        <dsp:cNvSpPr/>
      </dsp:nvSpPr>
      <dsp:spPr>
        <a:xfrm>
          <a:off x="1482278" y="3711765"/>
          <a:ext cx="1737704" cy="112950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Banks close</a:t>
          </a:r>
          <a:endParaRPr lang="en-US" sz="3200" b="1" kern="1200" dirty="0"/>
        </a:p>
      </dsp:txBody>
      <dsp:txXfrm>
        <a:off x="1537416" y="3766903"/>
        <a:ext cx="1627428" cy="1019232"/>
      </dsp:txXfrm>
    </dsp:sp>
    <dsp:sp modelId="{B5999101-BEF9-4FAD-ABC7-DEE353677D7F}">
      <dsp:nvSpPr>
        <dsp:cNvPr id="0" name=""/>
        <dsp:cNvSpPr/>
      </dsp:nvSpPr>
      <dsp:spPr>
        <a:xfrm>
          <a:off x="2064177" y="1959972"/>
          <a:ext cx="5330264" cy="5330264"/>
        </a:xfrm>
        <a:custGeom>
          <a:avLst/>
          <a:gdLst/>
          <a:ahLst/>
          <a:cxnLst/>
          <a:rect l="0" t="0" r="0" b="0"/>
          <a:pathLst>
            <a:path>
              <a:moveTo>
                <a:pt x="230732" y="1580408"/>
              </a:moveTo>
              <a:arcTo wR="2665132" hR="2665132" stAng="12241013" swAng="72164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5EFC7-2795-4F36-A823-5BC06C139A4E}">
      <dsp:nvSpPr>
        <dsp:cNvPr id="0" name=""/>
        <dsp:cNvSpPr/>
      </dsp:nvSpPr>
      <dsp:spPr>
        <a:xfrm>
          <a:off x="1706834" y="1781778"/>
          <a:ext cx="2192670" cy="1129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Lose savings</a:t>
          </a:r>
          <a:endParaRPr lang="en-US" sz="3200" b="1" kern="1200" dirty="0"/>
        </a:p>
      </dsp:txBody>
      <dsp:txXfrm>
        <a:off x="1761972" y="1836916"/>
        <a:ext cx="2082394" cy="1019232"/>
      </dsp:txXfrm>
    </dsp:sp>
    <dsp:sp modelId="{76C35B17-1F20-4BB7-B49E-079F93F3B334}">
      <dsp:nvSpPr>
        <dsp:cNvPr id="0" name=""/>
        <dsp:cNvSpPr/>
      </dsp:nvSpPr>
      <dsp:spPr>
        <a:xfrm>
          <a:off x="1696273" y="1430840"/>
          <a:ext cx="5330264" cy="5330264"/>
        </a:xfrm>
        <a:custGeom>
          <a:avLst/>
          <a:gdLst/>
          <a:ahLst/>
          <a:cxnLst/>
          <a:rect l="0" t="0" r="0" b="0"/>
          <a:pathLst>
            <a:path>
              <a:moveTo>
                <a:pt x="1572138" y="234433"/>
              </a:moveTo>
              <a:arcTo wR="2665132" hR="2665132" stAng="14747300" swAng="101080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D3B64-50D9-44B8-89D9-DE6B3FF79D8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A8D17-2775-47F4-912E-686BF9A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6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409E7-FF72-47CD-B315-D4978EC8F9E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19FBF-3F55-4003-9742-CB3B24131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1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D4C5-7479-4675-A373-B7B3EB05B09E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C0CE-A6A4-4B50-A4F1-DCA07EA6B9FC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6159-BF8A-4589-B535-0D64344F36ED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4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5B22-9EBE-4154-8E62-D0D05DF67817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C4E7-7940-45D0-A7FA-27AB6C843648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5DB-EA21-4343-BEB4-01CBA9CCBD4B}" type="datetime1">
              <a:rPr lang="en-US" smtClean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92F-1292-45E8-BAF5-31B2D93F4108}" type="datetime1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2C09-65EB-4478-AF53-21606605BE86}" type="datetime1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FE81-5988-47E3-ABF3-420FDEA4BE76}" type="datetime1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719F-19C5-461C-B174-F57306A04024}" type="datetime1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6E48-82F1-4CC7-9F73-7F5B36C2871E}" type="datetime1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9C59F-05EE-48AD-8A84-D145D5A0DB94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8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6456" userDrawn="1">
          <p15:clr>
            <a:srgbClr val="F26B43"/>
          </p15:clr>
        </p15:guide>
        <p15:guide id="5" pos="1200" userDrawn="1">
          <p15:clr>
            <a:srgbClr val="F26B43"/>
          </p15:clr>
        </p15:guide>
        <p15:guide id="6" orient="horz" pos="4008" userDrawn="1">
          <p15:clr>
            <a:srgbClr val="F26B43"/>
          </p15:clr>
        </p15:guide>
        <p15:guide id="7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w4B1PWZLQ" TargetMode="External"/><Relationship Id="rId2" Type="http://schemas.openxmlformats.org/officeDocument/2006/relationships/hyperlink" Target="https://www.youtube.com/watch?v=fFu7us6bNSQ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history.com/topics/us-presidents/franklin-d-roosevelt/videos/inaugural-address-franklin-d-roosevel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osYAEggOtI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pbs.org/kenburns/dustbowl/watch-videos/#2219206510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152" y="3804083"/>
            <a:ext cx="9144000" cy="120464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atin typeface="Baskerville Old Face" panose="02020602080505020303" pitchFamily="18" charset="0"/>
              </a:rPr>
              <a:t>The Party’s Over</a:t>
            </a:r>
            <a:endParaRPr lang="en-US" sz="8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152" y="5008727"/>
            <a:ext cx="9144000" cy="1542197"/>
          </a:xfrm>
        </p:spPr>
        <p:txBody>
          <a:bodyPr>
            <a:normAutofit fontScale="62500" lnSpcReduction="20000"/>
          </a:bodyPr>
          <a:lstStyle/>
          <a:p>
            <a:r>
              <a:rPr lang="en-US" sz="5400" b="1" dirty="0" smtClean="0">
                <a:latin typeface="Baskerville Old Face" panose="02020602080505020303" pitchFamily="18" charset="0"/>
              </a:rPr>
              <a:t>The Great Depression</a:t>
            </a:r>
          </a:p>
          <a:p>
            <a:r>
              <a:rPr lang="en-US" sz="5400" b="1" dirty="0" smtClean="0">
                <a:latin typeface="Baskerville Old Face" panose="02020602080505020303" pitchFamily="18" charset="0"/>
                <a:hlinkClick r:id="rId2"/>
              </a:rPr>
              <a:t>The Great Depression Overview</a:t>
            </a:r>
            <a:endParaRPr lang="en-US" sz="5400" b="1" dirty="0" smtClean="0">
              <a:latin typeface="Baskerville Old Face" panose="02020602080505020303" pitchFamily="18" charset="0"/>
            </a:endParaRPr>
          </a:p>
          <a:p>
            <a:r>
              <a:rPr lang="en-US" sz="5400" b="1" dirty="0" smtClean="0">
                <a:latin typeface="Baskerville Old Face" panose="02020602080505020303" pitchFamily="18" charset="0"/>
                <a:hlinkClick r:id="rId3"/>
              </a:rPr>
              <a:t>FDR overview</a:t>
            </a:r>
            <a:endParaRPr lang="en-US" sz="5400" b="1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https://encrypted-tbn1.gstatic.com/images?q=tbn:ANd9GcRjc8UHM-o44AaW-h1Nx5b5jWNJxoag0JmVtIX7L1nVgp80K67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75" y="247890"/>
            <a:ext cx="5617554" cy="340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609600" y="347728"/>
            <a:ext cx="9652000" cy="561519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Hoover policies…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55" y="1042745"/>
            <a:ext cx="6460901" cy="565426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Thought prosperity endless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June 1929: Agriculture Marketing Act (pre-Crash) 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Help farmers by creating cooperatives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Federal Farm Board created</a:t>
            </a:r>
          </a:p>
          <a:p>
            <a:pPr lvl="2"/>
            <a:r>
              <a:rPr lang="en-US" sz="3200" b="1" dirty="0" smtClean="0">
                <a:latin typeface="Baskerville Old Face" panose="02020602080505020303" pitchFamily="18" charset="0"/>
              </a:rPr>
              <a:t>loans to farms</a:t>
            </a:r>
            <a:endParaRPr lang="en-US" sz="3200" b="1" dirty="0">
              <a:latin typeface="Baskerville Old Face" panose="02020602080505020303" pitchFamily="18" charset="0"/>
            </a:endParaRP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Bought surpluses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1930: Hawley-Smoot Tariff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Raised duty on foreign goods (from 38% to 60%)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533" t="7101" r="12697" b="6364"/>
          <a:stretch/>
        </p:blipFill>
        <p:spPr>
          <a:xfrm>
            <a:off x="6023841" y="2073499"/>
            <a:ext cx="5950141" cy="43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788" y="193183"/>
            <a:ext cx="10367493" cy="824248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Baskerville Old Face" panose="02020602080505020303" pitchFamily="18" charset="0"/>
              </a:rPr>
              <a:t>A good president for a different time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901" y="1017431"/>
            <a:ext cx="8495764" cy="5705341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latin typeface="Baskerville Old Face" panose="02020602080505020303" pitchFamily="18" charset="0"/>
              </a:rPr>
              <a:t>1920s</a:t>
            </a:r>
          </a:p>
          <a:p>
            <a:r>
              <a:rPr lang="en-US" sz="3000" b="1" dirty="0" smtClean="0">
                <a:latin typeface="Baskerville Old Face" panose="02020602080505020303" pitchFamily="18" charset="0"/>
              </a:rPr>
              <a:t>Conflicted: humanitarian BUT individualist</a:t>
            </a:r>
          </a:p>
          <a:p>
            <a:pPr lvl="1"/>
            <a:r>
              <a:rPr lang="en-US" sz="3000" b="1" dirty="0" smtClean="0">
                <a:latin typeface="Baskerville Old Face" panose="02020602080505020303" pitchFamily="18" charset="0"/>
              </a:rPr>
              <a:t>Reluctant about government assistance</a:t>
            </a:r>
          </a:p>
          <a:p>
            <a:pPr lvl="1"/>
            <a:r>
              <a:rPr lang="en-US" sz="3000" b="1" dirty="0" smtClean="0">
                <a:latin typeface="Baskerville Old Face" panose="02020602080505020303" pitchFamily="18" charset="0"/>
              </a:rPr>
              <a:t>Would make citizens weak</a:t>
            </a:r>
          </a:p>
          <a:p>
            <a:pPr lvl="1"/>
            <a:endParaRPr lang="en-US" sz="3000" b="1" dirty="0">
              <a:latin typeface="Baskerville Old Face" panose="02020602080505020303" pitchFamily="18" charset="0"/>
            </a:endParaRPr>
          </a:p>
          <a:p>
            <a:r>
              <a:rPr lang="en-US" sz="3000" b="1" dirty="0" smtClean="0">
                <a:latin typeface="Baskerville Old Face" panose="02020602080505020303" pitchFamily="18" charset="0"/>
              </a:rPr>
              <a:t>Did step in: Top down policy</a:t>
            </a:r>
          </a:p>
          <a:p>
            <a:pPr lvl="1"/>
            <a:r>
              <a:rPr lang="en-US" sz="3000" b="1" dirty="0" smtClean="0">
                <a:latin typeface="Baskerville Old Face" panose="02020602080505020303" pitchFamily="18" charset="0"/>
              </a:rPr>
              <a:t>Reconstruction Finance Corporation </a:t>
            </a:r>
          </a:p>
          <a:p>
            <a:pPr lvl="2"/>
            <a:r>
              <a:rPr lang="en-US" sz="3000" b="1" dirty="0" smtClean="0">
                <a:latin typeface="Baskerville Old Face" panose="02020602080505020303" pitchFamily="18" charset="0"/>
              </a:rPr>
              <a:t>RRs, banks, rural credit</a:t>
            </a:r>
          </a:p>
          <a:p>
            <a:pPr lvl="2"/>
            <a:r>
              <a:rPr lang="en-US" sz="3000" b="1" dirty="0" smtClean="0">
                <a:latin typeface="Baskerville Old Face" panose="02020602080505020303" pitchFamily="18" charset="0"/>
              </a:rPr>
              <a:t>$2.5B public works</a:t>
            </a:r>
          </a:p>
          <a:p>
            <a:pPr lvl="3"/>
            <a:r>
              <a:rPr lang="en-US" sz="3000" b="1" dirty="0" smtClean="0">
                <a:latin typeface="Baskerville Old Face" panose="02020602080505020303" pitchFamily="18" charset="0"/>
              </a:rPr>
              <a:t>Hoover Dam</a:t>
            </a:r>
          </a:p>
          <a:p>
            <a:pPr lvl="0">
              <a:buClr>
                <a:srgbClr val="F4E7ED"/>
              </a:buClr>
            </a:pPr>
            <a:r>
              <a:rPr lang="en-US" sz="3000" b="1" dirty="0">
                <a:latin typeface="Baskerville Old Face" panose="02020602080505020303" pitchFamily="18" charset="0"/>
              </a:rPr>
              <a:t>Labor: </a:t>
            </a:r>
          </a:p>
          <a:p>
            <a:pPr lvl="1">
              <a:buClr>
                <a:srgbClr val="F9B639"/>
              </a:buClr>
            </a:pPr>
            <a:r>
              <a:rPr lang="en-US" sz="3000" b="1" dirty="0">
                <a:latin typeface="Baskerville Old Face" panose="02020602080505020303" pitchFamily="18" charset="0"/>
              </a:rPr>
              <a:t>Norris – La-Guardia Anti-Injunction Act (1932)</a:t>
            </a:r>
          </a:p>
          <a:p>
            <a:pPr marL="77724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9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72" y="331005"/>
            <a:ext cx="3180008" cy="699015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Hoover Dam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3820" y="365125"/>
            <a:ext cx="6232806" cy="4975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87886"/>
            <a:ext cx="48038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b="1" dirty="0" smtClean="0">
                <a:latin typeface="Baskerville Old Face" panose="02020602080505020303" pitchFamily="18" charset="0"/>
              </a:rPr>
              <a:t>1931-36</a:t>
            </a:r>
          </a:p>
          <a:p>
            <a:pPr marL="285750" indent="-285750">
              <a:buFontTx/>
              <a:buChar char="-"/>
            </a:pPr>
            <a:r>
              <a:rPr lang="en-US" sz="2200" b="1" dirty="0" smtClean="0">
                <a:latin typeface="Baskerville Old Face" panose="02020602080505020303" pitchFamily="18" charset="0"/>
              </a:rPr>
              <a:t>112 died</a:t>
            </a:r>
          </a:p>
          <a:p>
            <a:pPr marL="285750" indent="-285750">
              <a:buFontTx/>
              <a:buChar char="-"/>
            </a:pPr>
            <a:r>
              <a:rPr lang="en-US" sz="2200" b="1" dirty="0" smtClean="0">
                <a:latin typeface="Baskerville Old Face" panose="02020602080505020303" pitchFamily="18" charset="0"/>
              </a:rPr>
              <a:t>Between AZ and NV</a:t>
            </a:r>
          </a:p>
          <a:p>
            <a:pPr marL="285750" indent="-285750">
              <a:buFontTx/>
              <a:buChar char="-"/>
            </a:pPr>
            <a:r>
              <a:rPr lang="en-US" sz="2200" b="1" dirty="0" smtClean="0">
                <a:latin typeface="Baskerville Old Face" panose="02020602080505020303" pitchFamily="18" charset="0"/>
              </a:rPr>
              <a:t>Creates Lake Mead</a:t>
            </a:r>
          </a:p>
          <a:p>
            <a:pPr marL="285750" indent="-285750">
              <a:buFontTx/>
              <a:buChar char="-"/>
            </a:pPr>
            <a:r>
              <a:rPr lang="en-US" sz="2200" b="1" dirty="0" smtClean="0">
                <a:latin typeface="Baskerville Old Face" panose="02020602080505020303" pitchFamily="18" charset="0"/>
              </a:rPr>
              <a:t>Largest concrete structure at the time</a:t>
            </a:r>
          </a:p>
          <a:p>
            <a:pPr marL="285750" indent="-285750">
              <a:buFontTx/>
              <a:buChar char="-"/>
            </a:pPr>
            <a:r>
              <a:rPr lang="en-US" sz="2200" b="1" dirty="0" smtClean="0">
                <a:latin typeface="Baskerville Old Face" panose="02020602080505020303" pitchFamily="18" charset="0"/>
              </a:rPr>
              <a:t>Cost of $49M at time ($833M today)</a:t>
            </a:r>
          </a:p>
          <a:p>
            <a:pPr marL="285750" indent="-285750">
              <a:buFontTx/>
              <a:buChar char="-"/>
            </a:pPr>
            <a:r>
              <a:rPr lang="en-US" sz="2200" b="1" dirty="0" smtClean="0">
                <a:latin typeface="Baskerville Old Face" panose="02020602080505020303" pitchFamily="18" charset="0"/>
              </a:rPr>
              <a:t>Provides irrigation, hydro-electric power</a:t>
            </a:r>
          </a:p>
          <a:p>
            <a:pPr marL="285750" indent="-285750">
              <a:buFontTx/>
              <a:buChar char="-"/>
            </a:pPr>
            <a:r>
              <a:rPr lang="en-US" sz="2200" b="1" dirty="0" smtClean="0">
                <a:latin typeface="Baskerville Old Face" panose="02020602080505020303" pitchFamily="18" charset="0"/>
              </a:rPr>
              <a:t>Controls floods</a:t>
            </a:r>
          </a:p>
          <a:p>
            <a:pPr marL="285750" indent="-285750">
              <a:buFontTx/>
              <a:buChar char="-"/>
            </a:pPr>
            <a:r>
              <a:rPr lang="en-US" sz="2200" b="1" dirty="0" smtClean="0">
                <a:latin typeface="Baskerville Old Face" panose="02020602080505020303" pitchFamily="18" charset="0"/>
              </a:rPr>
              <a:t>5200 employees at height of construction:</a:t>
            </a:r>
          </a:p>
          <a:p>
            <a:pPr marL="742950" lvl="1" indent="-285750">
              <a:buFontTx/>
              <a:buChar char="-"/>
            </a:pPr>
            <a:r>
              <a:rPr lang="en-US" sz="2200" b="1" dirty="0" smtClean="0">
                <a:latin typeface="Baskerville Old Face" panose="02020602080505020303" pitchFamily="18" charset="0"/>
              </a:rPr>
              <a:t>1934 “Mongolians” banned</a:t>
            </a:r>
          </a:p>
          <a:p>
            <a:pPr marL="742950" lvl="1" indent="-285750">
              <a:buFontTx/>
              <a:buChar char="-"/>
            </a:pPr>
            <a:r>
              <a:rPr lang="en-US" sz="2200" b="1" dirty="0" smtClean="0">
                <a:latin typeface="Baskerville Old Face" panose="02020602080505020303" pitchFamily="18" charset="0"/>
              </a:rPr>
              <a:t>30 were most Blacks</a:t>
            </a:r>
          </a:p>
          <a:p>
            <a:pPr marL="1200150" lvl="2" indent="-285750">
              <a:buFontTx/>
              <a:buChar char="-"/>
            </a:pPr>
            <a:r>
              <a:rPr lang="en-US" sz="2200" b="1" dirty="0" smtClean="0">
                <a:latin typeface="Baskerville Old Face" panose="02020602080505020303" pitchFamily="18" charset="0"/>
              </a:rPr>
              <a:t>Worked worst jobs</a:t>
            </a:r>
          </a:p>
        </p:txBody>
      </p:sp>
    </p:spTree>
    <p:extLst>
      <p:ext uri="{BB962C8B-B14F-4D97-AF65-F5344CB8AC3E}">
        <p14:creationId xmlns:p14="http://schemas.microsoft.com/office/powerpoint/2010/main" val="1146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811" y="309091"/>
            <a:ext cx="9652000" cy="561519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Bonus Army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6546" y="488954"/>
            <a:ext cx="6413678" cy="6182302"/>
          </a:xfrm>
        </p:spPr>
        <p:txBody>
          <a:bodyPr>
            <a:noAutofit/>
          </a:bodyPr>
          <a:lstStyle/>
          <a:p>
            <a:pPr lvl="1"/>
            <a:r>
              <a:rPr lang="en-US" sz="3000" b="1" dirty="0" smtClean="0">
                <a:latin typeface="Baskerville Old Face" panose="02020602080505020303" pitchFamily="18" charset="0"/>
              </a:rPr>
              <a:t>WWI Veterans </a:t>
            </a:r>
          </a:p>
          <a:p>
            <a:pPr lvl="2"/>
            <a:r>
              <a:rPr lang="en-US" sz="3000" b="1" dirty="0" smtClean="0">
                <a:latin typeface="Baskerville Old Face" panose="02020602080505020303" pitchFamily="18" charset="0"/>
              </a:rPr>
              <a:t>Receive bonus payments in ‘45, but wanted now</a:t>
            </a:r>
          </a:p>
          <a:p>
            <a:pPr lvl="2"/>
            <a:r>
              <a:rPr lang="en-US" sz="3000" b="1" dirty="0" smtClean="0">
                <a:latin typeface="Baskerville Old Face" panose="02020602080505020303" pitchFamily="18" charset="0"/>
              </a:rPr>
              <a:t>Marched on Washington (1932)</a:t>
            </a:r>
          </a:p>
          <a:p>
            <a:pPr lvl="3"/>
            <a:r>
              <a:rPr lang="en-US" sz="3000" b="1" dirty="0" smtClean="0">
                <a:latin typeface="Baskerville Old Face" panose="02020602080505020303" pitchFamily="18" charset="0"/>
              </a:rPr>
              <a:t>20k</a:t>
            </a:r>
          </a:p>
          <a:p>
            <a:pPr lvl="3"/>
            <a:r>
              <a:rPr lang="en-US" sz="3000" b="1" dirty="0" smtClean="0">
                <a:latin typeface="Baskerville Old Face" panose="02020602080505020303" pitchFamily="18" charset="0"/>
              </a:rPr>
              <a:t>Failed to persuade Congress</a:t>
            </a:r>
          </a:p>
          <a:p>
            <a:pPr lvl="3"/>
            <a:r>
              <a:rPr lang="en-US" sz="3000" b="1" dirty="0" smtClean="0">
                <a:latin typeface="Baskerville Old Face" panose="02020602080505020303" pitchFamily="18" charset="0"/>
              </a:rPr>
              <a:t>Some paid by Hoover to go home</a:t>
            </a:r>
          </a:p>
          <a:p>
            <a:pPr lvl="3"/>
            <a:r>
              <a:rPr lang="en-US" sz="3000" b="1" dirty="0" smtClean="0">
                <a:latin typeface="Baskerville Old Face" panose="02020602080505020303" pitchFamily="18" charset="0"/>
              </a:rPr>
              <a:t>Riots</a:t>
            </a:r>
          </a:p>
          <a:p>
            <a:pPr lvl="3"/>
            <a:r>
              <a:rPr lang="en-US" sz="3000" b="1" dirty="0" smtClean="0">
                <a:latin typeface="Baskerville Old Face" panose="02020602080505020303" pitchFamily="18" charset="0"/>
              </a:rPr>
              <a:t>Accused of being criminals and Communists</a:t>
            </a:r>
          </a:p>
          <a:p>
            <a:pPr lvl="3"/>
            <a:r>
              <a:rPr lang="en-US" sz="3000" b="1" dirty="0" smtClean="0">
                <a:latin typeface="Baskerville Old Face" panose="02020602080505020303" pitchFamily="18" charset="0"/>
              </a:rPr>
              <a:t>Military used (</a:t>
            </a:r>
            <a:r>
              <a:rPr lang="en-US" sz="3000" b="1" dirty="0" err="1" smtClean="0">
                <a:latin typeface="Baskerville Old Face" panose="02020602080505020303" pitchFamily="18" charset="0"/>
              </a:rPr>
              <a:t>Gen’l</a:t>
            </a:r>
            <a:r>
              <a:rPr lang="en-US" sz="3000" b="1" dirty="0" smtClean="0">
                <a:latin typeface="Baskerville Old Face" panose="02020602080505020303" pitchFamily="18" charset="0"/>
              </a:rPr>
              <a:t> MacArthur)</a:t>
            </a:r>
            <a:endParaRPr lang="en-US" sz="3000" b="1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839" b="8593"/>
          <a:stretch/>
        </p:blipFill>
        <p:spPr>
          <a:xfrm>
            <a:off x="117922" y="3657599"/>
            <a:ext cx="5619750" cy="3013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9" y="799451"/>
            <a:ext cx="4054833" cy="297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1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7" y="154546"/>
            <a:ext cx="7443989" cy="5728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718" r="24873"/>
          <a:stretch/>
        </p:blipFill>
        <p:spPr>
          <a:xfrm>
            <a:off x="6342845" y="177453"/>
            <a:ext cx="4984125" cy="570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5077"/>
          <a:stretch/>
        </p:blipFill>
        <p:spPr>
          <a:xfrm>
            <a:off x="3980108" y="3622469"/>
            <a:ext cx="4953000" cy="32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0964" y="1210614"/>
            <a:ext cx="9652000" cy="63879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Hoover continued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649" y="2704562"/>
            <a:ext cx="5983666" cy="325835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Good Neighbor Policy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Not interventionist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Withdraw from South America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Sets attitude for future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76" t="3599" b="3991"/>
          <a:stretch/>
        </p:blipFill>
        <p:spPr>
          <a:xfrm>
            <a:off x="7572778" y="412122"/>
            <a:ext cx="3786388" cy="569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42308" y="1313643"/>
            <a:ext cx="5636654" cy="58727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Franklin Delano Roosevelt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871" y="231375"/>
            <a:ext cx="5533622" cy="5667147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Baskerville Old Face" panose="02020602080505020303" pitchFamily="18" charset="0"/>
              </a:rPr>
              <a:t>Governor of NY</a:t>
            </a:r>
          </a:p>
          <a:p>
            <a:r>
              <a:rPr lang="en-US" sz="3100" b="1" dirty="0" smtClean="0">
                <a:latin typeface="Baskerville Old Face" panose="02020602080505020303" pitchFamily="18" charset="0"/>
              </a:rPr>
              <a:t>Rich family (5</a:t>
            </a:r>
            <a:r>
              <a:rPr lang="en-US" sz="3100" b="1" baseline="30000" dirty="0" smtClean="0">
                <a:latin typeface="Baskerville Old Face" panose="02020602080505020303" pitchFamily="18" charset="0"/>
              </a:rPr>
              <a:t>th</a:t>
            </a:r>
            <a:r>
              <a:rPr lang="en-US" sz="3100" b="1" dirty="0" smtClean="0">
                <a:latin typeface="Baskerville Old Face" panose="02020602080505020303" pitchFamily="18" charset="0"/>
              </a:rPr>
              <a:t> cousin of Theodore Roosevelt)</a:t>
            </a:r>
          </a:p>
          <a:p>
            <a:r>
              <a:rPr lang="en-US" sz="3100" b="1" dirty="0" smtClean="0">
                <a:latin typeface="Baskerville Old Face" panose="02020602080505020303" pitchFamily="18" charset="0"/>
              </a:rPr>
              <a:t>Harvard educated</a:t>
            </a:r>
          </a:p>
          <a:p>
            <a:r>
              <a:rPr lang="en-US" sz="3100" b="1" dirty="0" smtClean="0">
                <a:latin typeface="Baskerville Old Face" panose="02020602080505020303" pitchFamily="18" charset="0"/>
              </a:rPr>
              <a:t>1921 diagnosed with paralysis in legs</a:t>
            </a:r>
          </a:p>
          <a:p>
            <a:r>
              <a:rPr lang="en-US" sz="3100" b="1" dirty="0" smtClean="0">
                <a:latin typeface="Baskerville Old Face" panose="02020602080505020303" pitchFamily="18" charset="0"/>
              </a:rPr>
              <a:t>6’2” </a:t>
            </a:r>
          </a:p>
          <a:p>
            <a:r>
              <a:rPr lang="en-US" sz="3100" b="1" dirty="0" smtClean="0">
                <a:latin typeface="Baskerville Old Face" panose="02020602080505020303" pitchFamily="18" charset="0"/>
              </a:rPr>
              <a:t>Presence</a:t>
            </a:r>
          </a:p>
          <a:p>
            <a:r>
              <a:rPr lang="en-US" sz="3100" b="1" dirty="0" smtClean="0">
                <a:latin typeface="Baskerville Old Face" panose="02020602080505020303" pitchFamily="18" charset="0"/>
              </a:rPr>
              <a:t>Charm</a:t>
            </a:r>
          </a:p>
          <a:p>
            <a:r>
              <a:rPr lang="en-US" sz="3100" b="1" dirty="0">
                <a:latin typeface="Baskerville Old Face" panose="02020602080505020303" pitchFamily="18" charset="0"/>
              </a:rPr>
              <a:t>O</a:t>
            </a:r>
            <a:r>
              <a:rPr lang="en-US" sz="3100" b="1" dirty="0" smtClean="0">
                <a:latin typeface="Baskerville Old Face" panose="02020602080505020303" pitchFamily="18" charset="0"/>
              </a:rPr>
              <a:t>rator</a:t>
            </a:r>
            <a:endParaRPr lang="en-US" sz="31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308" y="2229923"/>
            <a:ext cx="5715000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87" t="6835" r="10460" b="6549"/>
          <a:stretch/>
        </p:blipFill>
        <p:spPr>
          <a:xfrm>
            <a:off x="3291687" y="3387143"/>
            <a:ext cx="2777214" cy="32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Eleanor Roosevelt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834" y="1555169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Niece of T. Roosevelt (distant cousin of FDR)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Strong, tall, active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Women’s Trade Union League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Established network of women reformers in D.C.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Most active First Lady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Fought for poor and oppressed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Rough marriage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499" y="3874596"/>
            <a:ext cx="4995727" cy="28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0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82" y="120427"/>
            <a:ext cx="10515600" cy="819731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Personal Life of the </a:t>
            </a:r>
            <a:r>
              <a:rPr lang="en-US" b="1" dirty="0" err="1">
                <a:latin typeface="Baskerville Old Face" panose="02020602080505020303" pitchFamily="18" charset="0"/>
              </a:rPr>
              <a:t>R</a:t>
            </a:r>
            <a:r>
              <a:rPr lang="en-US" b="1" dirty="0" err="1" smtClean="0">
                <a:latin typeface="Baskerville Old Face" panose="02020602080505020303" pitchFamily="18" charset="0"/>
              </a:rPr>
              <a:t>oosevelts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83" y="940158"/>
            <a:ext cx="6245180" cy="579549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Mom: Sara Delano, Daughter of Chinese trade businessman (opium and tea)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James Roosevelt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Groton Boarding School, Harvard (History degree), Columbia Law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Social Register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Sara did not approve of Eleanor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Eleanor walked down aisle by Pres. T. Roosevelt (uncle)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Senate, Governor, V. Presidential candidate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6 kids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12" r="15080"/>
          <a:stretch/>
        </p:blipFill>
        <p:spPr>
          <a:xfrm>
            <a:off x="6911661" y="759853"/>
            <a:ext cx="5142964" cy="44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5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1" y="390883"/>
            <a:ext cx="5628066" cy="884125"/>
          </a:xfrm>
        </p:spPr>
        <p:txBody>
          <a:bodyPr/>
          <a:lstStyle/>
          <a:p>
            <a:pPr algn="ctr"/>
            <a:r>
              <a:rPr lang="en-US" b="1" dirty="0" smtClean="0">
                <a:latin typeface="Baskerville Old Face" panose="02020602080505020303" pitchFamily="18" charset="0"/>
              </a:rPr>
              <a:t>FDR’s “Indiscretions”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1" y="1275007"/>
            <a:ext cx="8950816" cy="540912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Baskerville Old Face" panose="02020602080505020303" pitchFamily="18" charset="0"/>
              </a:rPr>
              <a:t>1914 Eleanor’s Social Secretary Lucy Mercer </a:t>
            </a:r>
          </a:p>
          <a:p>
            <a:pPr lvl="1"/>
            <a:r>
              <a:rPr lang="en-US" b="1" dirty="0" smtClean="0">
                <a:latin typeface="Baskerville Old Face" panose="02020602080505020303" pitchFamily="18" charset="0"/>
              </a:rPr>
              <a:t>Found out b/c saw letters during WWI between them</a:t>
            </a:r>
          </a:p>
          <a:p>
            <a:pPr lvl="1"/>
            <a:r>
              <a:rPr lang="en-US" b="1" dirty="0" smtClean="0">
                <a:latin typeface="Baskerville Old Face" panose="02020602080505020303" pitchFamily="18" charset="0"/>
              </a:rPr>
              <a:t>Ended it…</a:t>
            </a:r>
          </a:p>
          <a:p>
            <a:pPr lvl="1"/>
            <a:r>
              <a:rPr lang="en-US" b="1" dirty="0" smtClean="0">
                <a:latin typeface="Baskerville Old Face" panose="02020602080505020303" pitchFamily="18" charset="0"/>
              </a:rPr>
              <a:t>Called “Mrs. Johnson” by Secret Service</a:t>
            </a:r>
          </a:p>
          <a:p>
            <a:pPr lvl="1"/>
            <a:r>
              <a:rPr lang="en-US" b="1" dirty="0" smtClean="0">
                <a:latin typeface="Baskerville Old Face" panose="02020602080505020303" pitchFamily="18" charset="0"/>
              </a:rPr>
              <a:t>Was at his deathbed </a:t>
            </a:r>
          </a:p>
          <a:p>
            <a:pPr lvl="1"/>
            <a:endParaRPr lang="en-US" b="1" dirty="0">
              <a:latin typeface="Baskerville Old Face" panose="02020602080505020303" pitchFamily="18" charset="0"/>
            </a:endParaRPr>
          </a:p>
          <a:p>
            <a:r>
              <a:rPr lang="en-US" sz="2400" b="1" dirty="0" smtClean="0">
                <a:latin typeface="Baskerville Old Face" panose="02020602080505020303" pitchFamily="18" charset="0"/>
              </a:rPr>
              <a:t>His Private Secretary Marguerite “Missy” </a:t>
            </a:r>
            <a:r>
              <a:rPr lang="en-US" sz="2400" b="1" dirty="0" err="1" smtClean="0">
                <a:latin typeface="Baskerville Old Face" panose="02020602080505020303" pitchFamily="18" charset="0"/>
              </a:rPr>
              <a:t>LeHand</a:t>
            </a:r>
            <a:r>
              <a:rPr lang="en-US" sz="2400" b="1" dirty="0" smtClean="0">
                <a:latin typeface="Baskerville Old Face" panose="02020602080505020303" pitchFamily="18" charset="0"/>
              </a:rPr>
              <a:t> (20 </a:t>
            </a:r>
            <a:r>
              <a:rPr lang="en-US" sz="2400" b="1" dirty="0" err="1" smtClean="0">
                <a:latin typeface="Baskerville Old Face" panose="02020602080505020303" pitchFamily="18" charset="0"/>
              </a:rPr>
              <a:t>yrs</a:t>
            </a:r>
            <a:r>
              <a:rPr lang="en-US" sz="2400" b="1" dirty="0" smtClean="0">
                <a:latin typeface="Baskerville Old Face" panose="02020602080505020303" pitchFamily="18" charset="0"/>
              </a:rPr>
              <a:t>)</a:t>
            </a:r>
          </a:p>
          <a:p>
            <a:r>
              <a:rPr lang="en-US" sz="2400" b="1" dirty="0" smtClean="0">
                <a:latin typeface="Baskerville Old Face" panose="02020602080505020303" pitchFamily="18" charset="0"/>
              </a:rPr>
              <a:t>Possibly Princess Martha of Sweden (stayed in White House during WWII</a:t>
            </a:r>
          </a:p>
          <a:p>
            <a:r>
              <a:rPr lang="en-US" sz="2400" b="1" dirty="0" smtClean="0">
                <a:latin typeface="Baskerville Old Face" panose="02020602080505020303" pitchFamily="18" charset="0"/>
              </a:rPr>
              <a:t>Eleanor</a:t>
            </a:r>
          </a:p>
          <a:p>
            <a:pPr lvl="1"/>
            <a:r>
              <a:rPr lang="en-US" b="1" dirty="0" smtClean="0">
                <a:latin typeface="Baskerville Old Face" panose="02020602080505020303" pitchFamily="18" charset="0"/>
              </a:rPr>
              <a:t>Own house in Hyde Park, NY</a:t>
            </a:r>
          </a:p>
          <a:p>
            <a:pPr lvl="1"/>
            <a:r>
              <a:rPr lang="en-US" b="1" dirty="0" smtClean="0">
                <a:latin typeface="Baskerville Old Face" panose="02020602080505020303" pitchFamily="18" charset="0"/>
              </a:rPr>
              <a:t>Political Partnership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253" t="4226" r="16778" b="7324"/>
          <a:stretch/>
        </p:blipFill>
        <p:spPr>
          <a:xfrm>
            <a:off x="8023291" y="177469"/>
            <a:ext cx="2550264" cy="3673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065" t="2713" r="18187" b="43204"/>
          <a:stretch/>
        </p:blipFill>
        <p:spPr>
          <a:xfrm>
            <a:off x="9474803" y="3260703"/>
            <a:ext cx="2717197" cy="34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83335"/>
            <a:ext cx="9652000" cy="51000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Baskerville Old Face" panose="02020602080505020303" pitchFamily="18" charset="0"/>
              </a:rPr>
              <a:t>The Party </a:t>
            </a:r>
            <a:r>
              <a:rPr lang="en-US" sz="4000" b="1" dirty="0">
                <a:latin typeface="Baskerville Old Face" panose="02020602080505020303" pitchFamily="18" charset="0"/>
              </a:rPr>
              <a:t>T</a:t>
            </a:r>
            <a:r>
              <a:rPr lang="en-US" sz="4000" b="1" dirty="0" smtClean="0">
                <a:latin typeface="Baskerville Old Face" panose="02020602080505020303" pitchFamily="18" charset="0"/>
              </a:rPr>
              <a:t>hat </a:t>
            </a:r>
            <a:r>
              <a:rPr lang="en-US" sz="4000" b="1" i="1" dirty="0" smtClean="0">
                <a:latin typeface="Baskerville Old Face" panose="02020602080505020303" pitchFamily="18" charset="0"/>
              </a:rPr>
              <a:t>CAN’T</a:t>
            </a:r>
            <a:r>
              <a:rPr lang="en-US" sz="4000" b="1" dirty="0" smtClean="0">
                <a:latin typeface="Baskerville Old Face" panose="02020602080505020303" pitchFamily="18" charset="0"/>
              </a:rPr>
              <a:t>  End</a:t>
            </a:r>
            <a:endParaRPr lang="en-US" sz="4000" b="1" dirty="0">
              <a:latin typeface="Baskerville Old Face" panose="02020602080505020303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21971" y="888199"/>
            <a:ext cx="5962919" cy="5821694"/>
          </a:xfrm>
        </p:spPr>
        <p:txBody>
          <a:bodyPr>
            <a:noAutofit/>
          </a:bodyPr>
          <a:lstStyle/>
          <a:p>
            <a:pPr lvl="0"/>
            <a:r>
              <a:rPr lang="en-US" sz="2600" b="1" dirty="0" smtClean="0">
                <a:latin typeface="Baskerville Old Face" panose="02020602080505020303" pitchFamily="18" charset="0"/>
              </a:rPr>
              <a:t>1928:</a:t>
            </a:r>
          </a:p>
          <a:p>
            <a:pPr lvl="1"/>
            <a:r>
              <a:rPr lang="en-US" sz="2600" b="1" dirty="0" smtClean="0">
                <a:latin typeface="Baskerville Old Face" panose="02020602080505020303" pitchFamily="18" charset="0"/>
              </a:rPr>
              <a:t>Herbert Hoover elected president</a:t>
            </a:r>
          </a:p>
          <a:p>
            <a:pPr lvl="2"/>
            <a:r>
              <a:rPr lang="en-US" sz="2600" b="1" dirty="0" smtClean="0">
                <a:latin typeface="Baskerville Old Face" panose="02020602080505020303" pitchFamily="18" charset="0"/>
              </a:rPr>
              <a:t>Republican</a:t>
            </a:r>
          </a:p>
          <a:p>
            <a:pPr lvl="2"/>
            <a:r>
              <a:rPr lang="en-US" sz="2600" b="1" dirty="0" smtClean="0">
                <a:latin typeface="Baskerville Old Face" panose="02020602080505020303" pitchFamily="18" charset="0"/>
              </a:rPr>
              <a:t>Ride the prosperity wave </a:t>
            </a:r>
          </a:p>
          <a:p>
            <a:pPr lvl="2"/>
            <a:r>
              <a:rPr lang="en-US" sz="2600" b="1" dirty="0" smtClean="0">
                <a:latin typeface="Baskerville Old Face" panose="02020602080505020303" pitchFamily="18" charset="0"/>
              </a:rPr>
              <a:t>Coolidge tradition: </a:t>
            </a:r>
          </a:p>
          <a:p>
            <a:pPr lvl="3"/>
            <a:r>
              <a:rPr lang="en-US" sz="2600" b="1" dirty="0" smtClean="0">
                <a:latin typeface="Baskerville Old Face" panose="02020602080505020303" pitchFamily="18" charset="0"/>
              </a:rPr>
              <a:t>pro-prohibition</a:t>
            </a:r>
          </a:p>
          <a:p>
            <a:pPr lvl="3"/>
            <a:r>
              <a:rPr lang="en-US" sz="2600" b="1" dirty="0" smtClean="0">
                <a:latin typeface="Baskerville Old Face" panose="02020602080505020303" pitchFamily="18" charset="0"/>
              </a:rPr>
              <a:t>Small government</a:t>
            </a:r>
          </a:p>
          <a:p>
            <a:pPr lvl="3"/>
            <a:r>
              <a:rPr lang="en-US" sz="2600" b="1" dirty="0" smtClean="0">
                <a:latin typeface="Baskerville Old Face" panose="02020602080505020303" pitchFamily="18" charset="0"/>
              </a:rPr>
              <a:t>Isolationist</a:t>
            </a:r>
          </a:p>
          <a:p>
            <a:pPr lvl="2"/>
            <a:r>
              <a:rPr lang="en-US" sz="2600" b="1" dirty="0" smtClean="0">
                <a:latin typeface="Baskerville Old Face" panose="02020602080505020303" pitchFamily="18" charset="0"/>
              </a:rPr>
              <a:t>American “success” story</a:t>
            </a:r>
          </a:p>
          <a:p>
            <a:pPr lvl="3"/>
            <a:r>
              <a:rPr lang="en-US" sz="2600" b="1" dirty="0" smtClean="0">
                <a:latin typeface="Baskerville Old Face" panose="02020602080505020303" pitchFamily="18" charset="0"/>
              </a:rPr>
              <a:t>Orphan</a:t>
            </a:r>
          </a:p>
          <a:p>
            <a:pPr lvl="3"/>
            <a:r>
              <a:rPr lang="en-US" sz="2600" b="1" dirty="0" smtClean="0">
                <a:latin typeface="Baskerville Old Face" panose="02020602080505020303" pitchFamily="18" charset="0"/>
              </a:rPr>
              <a:t>Self made</a:t>
            </a:r>
          </a:p>
          <a:p>
            <a:pPr lvl="2"/>
            <a:r>
              <a:rPr lang="en-US" sz="2600" b="1" dirty="0" smtClean="0">
                <a:latin typeface="Baskerville Old Face" panose="02020602080505020303" pitchFamily="18" charset="0"/>
              </a:rPr>
              <a:t>Called “The Chief” </a:t>
            </a:r>
          </a:p>
          <a:p>
            <a:pPr lvl="2"/>
            <a:r>
              <a:rPr lang="en-US" sz="2600" b="1" dirty="0" smtClean="0">
                <a:latin typeface="Baskerville Old Face" panose="02020602080505020303" pitchFamily="18" charset="0"/>
              </a:rPr>
              <a:t>Integrity, humanitarianism, efficiency</a:t>
            </a:r>
            <a:endParaRPr lang="en-US" sz="26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4434" y="6001447"/>
            <a:ext cx="5447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askerville Old Face" panose="02020602080505020303" pitchFamily="18" charset="0"/>
              </a:rPr>
              <a:t>“A chicken in every pot”</a:t>
            </a:r>
            <a:endParaRPr lang="en-US" sz="40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765" y="143283"/>
            <a:ext cx="4488861" cy="4252605"/>
          </a:xfrm>
          <a:prstGeom prst="rect">
            <a:avLst/>
          </a:prstGeom>
        </p:spPr>
      </p:pic>
      <p:pic>
        <p:nvPicPr>
          <p:cNvPr id="2050" name="Picture 2" descr="https://encrypted-tbn3.gstatic.com/images?q=tbn:ANd9GcSHuaLVEyqN8R2wlcncJo6hm9220Wff9y0pnRZO_aadZqToKv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58" y="2775698"/>
            <a:ext cx="2782507" cy="315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6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1986" y="290316"/>
            <a:ext cx="10515600" cy="65230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1932 Election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1986" y="942622"/>
            <a:ext cx="7082306" cy="4351338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11M unemployed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Hoover’s top-down policies failed 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FDR spoke of the “forgotten man”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Speeches written by “Brain Trust” (reformers, intellectuals)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“Happy Days Are Here Again”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Anti-debt (initially)</a:t>
            </a:r>
          </a:p>
          <a:p>
            <a:pPr lvl="1"/>
            <a:endParaRPr lang="en-US" sz="2800" b="1" dirty="0">
              <a:latin typeface="Baskerville Old Face" panose="02020602080505020303" pitchFamily="18" charset="0"/>
            </a:endParaRPr>
          </a:p>
          <a:p>
            <a:r>
              <a:rPr lang="en-US" b="1" dirty="0" smtClean="0">
                <a:latin typeface="Baskerville Old Face" panose="02020602080505020303" pitchFamily="18" charset="0"/>
              </a:rPr>
              <a:t>Landslide: 22.8m vs. 15.8m (472 vs 59 electoral votes)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Shift in Black voters from Republican (Party of Lincoln) to Democrat because of the “last hired, first fired”  - they were worst off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95" t="2566" r="4060" b="8460"/>
          <a:stretch/>
        </p:blipFill>
        <p:spPr>
          <a:xfrm>
            <a:off x="7276563" y="180304"/>
            <a:ext cx="4675303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5473" y="236337"/>
            <a:ext cx="5923208" cy="793974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The only thing to fear…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624" y="1030311"/>
            <a:ext cx="8602014" cy="5146652"/>
          </a:xfrm>
        </p:spPr>
        <p:txBody>
          <a:bodyPr>
            <a:normAutofit fontScale="62500" lnSpcReduction="20000"/>
          </a:bodyPr>
          <a:lstStyle/>
          <a:p>
            <a:r>
              <a:rPr lang="en-US" sz="4600" b="1" dirty="0" smtClean="0">
                <a:latin typeface="Baskerville Old Face" panose="02020602080505020303" pitchFamily="18" charset="0"/>
              </a:rPr>
              <a:t>Republicans feared inflation</a:t>
            </a:r>
          </a:p>
          <a:p>
            <a:pPr lvl="1"/>
            <a:r>
              <a:rPr lang="en-US" sz="4600" b="1" dirty="0" smtClean="0">
                <a:latin typeface="Baskerville Old Face" panose="02020602080505020303" pitchFamily="18" charset="0"/>
              </a:rPr>
              <a:t>Banks locked doors</a:t>
            </a:r>
          </a:p>
          <a:p>
            <a:pPr lvl="1"/>
            <a:r>
              <a:rPr lang="en-US" sz="4600" b="1" dirty="0" smtClean="0">
                <a:latin typeface="Baskerville Old Face" panose="02020602080505020303" pitchFamily="18" charset="0"/>
              </a:rPr>
              <a:t>Money hoarding</a:t>
            </a:r>
          </a:p>
          <a:p>
            <a:pPr lvl="1"/>
            <a:endParaRPr lang="en-US" sz="4600" b="1" dirty="0">
              <a:latin typeface="Baskerville Old Face" panose="02020602080505020303" pitchFamily="18" charset="0"/>
            </a:endParaRPr>
          </a:p>
          <a:p>
            <a:r>
              <a:rPr lang="en-US" sz="4600" b="1" dirty="0" smtClean="0">
                <a:latin typeface="Baskerville Old Face" panose="02020602080505020303" pitchFamily="18" charset="0"/>
              </a:rPr>
              <a:t>March 4, 1933: Inauguration </a:t>
            </a:r>
          </a:p>
          <a:p>
            <a:r>
              <a:rPr lang="en-US" sz="4600" b="1" dirty="0" smtClean="0">
                <a:latin typeface="Baskerville Old Face" panose="02020602080505020303" pitchFamily="18" charset="0"/>
                <a:hlinkClick r:id="rId2"/>
              </a:rPr>
              <a:t>1933 FDR Inaugural Speech</a:t>
            </a:r>
            <a:endParaRPr lang="en-US" sz="4600" b="1" dirty="0" smtClean="0">
              <a:latin typeface="Baskerville Old Face" panose="02020602080505020303" pitchFamily="18" charset="0"/>
            </a:endParaRPr>
          </a:p>
          <a:p>
            <a:r>
              <a:rPr lang="en-US" sz="4600" b="1" dirty="0" smtClean="0">
                <a:latin typeface="Baskerville Old Face" panose="02020602080505020303" pitchFamily="18" charset="0"/>
              </a:rPr>
              <a:t>“Hundred Days” – THE NEW DEAL BEGINS</a:t>
            </a:r>
          </a:p>
          <a:p>
            <a:pPr lvl="1"/>
            <a:r>
              <a:rPr lang="en-US" sz="4600" b="1" dirty="0" smtClean="0">
                <a:latin typeface="Baskerville Old Face" panose="02020602080505020303" pitchFamily="18" charset="0"/>
              </a:rPr>
              <a:t>Democrat-dominated Congress</a:t>
            </a:r>
          </a:p>
          <a:p>
            <a:pPr lvl="1"/>
            <a:r>
              <a:rPr lang="en-US" sz="4600" b="1" dirty="0" smtClean="0">
                <a:latin typeface="Baskerville Old Face" panose="02020602080505020303" pitchFamily="18" charset="0"/>
              </a:rPr>
              <a:t>3/6 – 6/16/1933</a:t>
            </a:r>
          </a:p>
          <a:p>
            <a:pPr lvl="1"/>
            <a:r>
              <a:rPr lang="en-US" sz="4600" b="1" dirty="0" smtClean="0">
                <a:latin typeface="Baskerville Old Face" panose="02020602080505020303" pitchFamily="18" charset="0"/>
              </a:rPr>
              <a:t>Emergency action legislation</a:t>
            </a:r>
          </a:p>
          <a:p>
            <a:pPr lvl="1"/>
            <a:r>
              <a:rPr lang="en-US" sz="4600" b="1" dirty="0" smtClean="0">
                <a:latin typeface="Baskerville Old Face" panose="02020602080505020303" pitchFamily="18" charset="0"/>
              </a:rPr>
              <a:t>3 </a:t>
            </a:r>
            <a:r>
              <a:rPr lang="en-US" sz="4600" b="1" dirty="0" err="1" smtClean="0">
                <a:latin typeface="Baskerville Old Face" panose="02020602080505020303" pitchFamily="18" charset="0"/>
              </a:rPr>
              <a:t>Rs</a:t>
            </a:r>
            <a:r>
              <a:rPr lang="en-US" sz="4600" b="1" dirty="0" smtClean="0">
                <a:latin typeface="Baskerville Old Face" panose="02020602080505020303" pitchFamily="18" charset="0"/>
              </a:rPr>
              <a:t>: Relief, Recovery, Reform</a:t>
            </a:r>
          </a:p>
          <a:p>
            <a:pPr lvl="2"/>
            <a:r>
              <a:rPr lang="en-US" sz="4600" b="1" dirty="0" smtClean="0">
                <a:latin typeface="Baskerville Old Face" panose="02020602080505020303" pitchFamily="18" charset="0"/>
              </a:rPr>
              <a:t>Short run (2yrs)</a:t>
            </a:r>
          </a:p>
          <a:p>
            <a:pPr lvl="2"/>
            <a:r>
              <a:rPr lang="en-US" sz="4600" b="1" dirty="0" smtClean="0">
                <a:latin typeface="Baskerville Old Face" panose="02020602080505020303" pitchFamily="18" charset="0"/>
              </a:rPr>
              <a:t>Long run (permanent)  </a:t>
            </a:r>
          </a:p>
          <a:p>
            <a:pPr marL="530352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50" r="1219" b="14187"/>
          <a:stretch/>
        </p:blipFill>
        <p:spPr>
          <a:xfrm>
            <a:off x="8429691" y="120427"/>
            <a:ext cx="3586298" cy="33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288" y="270456"/>
            <a:ext cx="10515600" cy="853561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New Dealers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287" y="1323349"/>
            <a:ext cx="7468673" cy="538654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Revived Progressive policies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German social insurance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English housing and garden 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Danish agricultural recovery programs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WWI collectivism in US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Pro: Unemployment insurance, minimum wage, old-age insurance, labor reforms, national resource conservation </a:t>
            </a:r>
          </a:p>
        </p:txBody>
      </p:sp>
    </p:spTree>
    <p:extLst>
      <p:ext uri="{BB962C8B-B14F-4D97-AF65-F5344CB8AC3E}">
        <p14:creationId xmlns:p14="http://schemas.microsoft.com/office/powerpoint/2010/main" val="28068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741" y="274973"/>
            <a:ext cx="10515600" cy="845489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FDR as President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651" y="1361985"/>
            <a:ext cx="6747456" cy="534790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Baskerville Old Face" panose="02020602080505020303" pitchFamily="18" charset="0"/>
              </a:rPr>
              <a:t>“Blank Check” powers by Congress</a:t>
            </a:r>
          </a:p>
          <a:p>
            <a:r>
              <a:rPr lang="en-US" sz="3600" b="1" dirty="0" smtClean="0">
                <a:latin typeface="Baskerville Old Face" panose="02020602080505020303" pitchFamily="18" charset="0"/>
              </a:rPr>
              <a:t>Intuition: any action (even bad) is better than none</a:t>
            </a:r>
          </a:p>
          <a:p>
            <a:r>
              <a:rPr lang="en-US" sz="3600" b="1" dirty="0" smtClean="0">
                <a:latin typeface="Baskerville Old Face" panose="02020602080505020303" pitchFamily="18" charset="0"/>
              </a:rPr>
              <a:t>Used radio</a:t>
            </a:r>
          </a:p>
          <a:p>
            <a:pPr lvl="1"/>
            <a:r>
              <a:rPr lang="en-US" sz="3600" b="1" dirty="0" smtClean="0">
                <a:latin typeface="Baskerville Old Face" panose="02020602080505020303" pitchFamily="18" charset="0"/>
              </a:rPr>
              <a:t>Fireside Chats</a:t>
            </a:r>
          </a:p>
          <a:p>
            <a:pPr lvl="2"/>
            <a:r>
              <a:rPr lang="en-US" sz="3600" b="1" dirty="0" smtClean="0">
                <a:latin typeface="Baskerville Old Face" panose="02020602080505020303" pitchFamily="18" charset="0"/>
              </a:rPr>
              <a:t>Told public to use banks, etc. </a:t>
            </a:r>
          </a:p>
          <a:p>
            <a:pPr lvl="2"/>
            <a:r>
              <a:rPr lang="en-US" sz="3600" b="1" dirty="0" smtClean="0">
                <a:latin typeface="Baskerville Old Face" panose="02020602080505020303" pitchFamily="18" charset="0"/>
              </a:rPr>
              <a:t>FDR “came into” peoples’ homes</a:t>
            </a:r>
          </a:p>
          <a:p>
            <a:pPr lvl="2"/>
            <a:endParaRPr lang="en-US" sz="3600" b="1" dirty="0" smtClean="0">
              <a:latin typeface="Baskerville Old Face" panose="02020602080505020303" pitchFamily="18" charset="0"/>
              <a:hlinkClick r:id="rId2"/>
            </a:endParaRPr>
          </a:p>
          <a:p>
            <a:pPr lvl="2"/>
            <a:endParaRPr lang="en-US" sz="3600" b="1" dirty="0" smtClean="0">
              <a:latin typeface="Baskerville Old Face" panose="02020602080505020303" pitchFamily="18" charset="0"/>
              <a:hlinkClick r:id="rId2"/>
            </a:endParaRPr>
          </a:p>
          <a:p>
            <a:pPr marL="530352" lvl="2" indent="0">
              <a:buNone/>
            </a:pPr>
            <a:endParaRPr lang="en-US" dirty="0">
              <a:hlinkClick r:id="rId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51527" y="5832986"/>
            <a:ext cx="2929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Fireside chat #1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56" t="8970" r="9163" b="2847"/>
          <a:stretch/>
        </p:blipFill>
        <p:spPr>
          <a:xfrm>
            <a:off x="6825803" y="445802"/>
            <a:ext cx="5138512" cy="425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257" y="283335"/>
            <a:ext cx="10515600" cy="763409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National Recovery Administration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093" y="1390918"/>
            <a:ext cx="11044707" cy="4786045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Created by Emergency Congress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“Blue Eagles” – patriotism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Labor: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No child labor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Banned anti-union contracts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Guaranteed right to organize</a:t>
            </a:r>
          </a:p>
          <a:p>
            <a:pPr lvl="2"/>
            <a:r>
              <a:rPr lang="en-US" sz="2800" b="1" dirty="0" smtClean="0">
                <a:latin typeface="Baskerville Old Face" panose="02020602080505020303" pitchFamily="18" charset="0"/>
              </a:rPr>
              <a:t>Increased strikes and walkouts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Industry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Limit hours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Minimum wage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Unemployment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2" y="1390918"/>
            <a:ext cx="5291814" cy="42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44" y="167425"/>
            <a:ext cx="5119351" cy="184167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National Industrial Recovery Act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529411"/>
            <a:ext cx="480382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3600" b="1" dirty="0" smtClean="0">
                <a:latin typeface="Baskerville Old Face" panose="02020602080505020303" pitchFamily="18" charset="0"/>
              </a:rPr>
              <a:t>SEC</a:t>
            </a:r>
          </a:p>
          <a:p>
            <a:pPr lvl="1"/>
            <a:r>
              <a:rPr lang="en-US" sz="3600" b="1" dirty="0" smtClean="0">
                <a:latin typeface="Baskerville Old Face" panose="02020602080505020303" pitchFamily="18" charset="0"/>
              </a:rPr>
              <a:t>PWA</a:t>
            </a:r>
          </a:p>
          <a:p>
            <a:pPr lvl="1"/>
            <a:r>
              <a:rPr lang="en-US" sz="3600" b="1" dirty="0" smtClean="0">
                <a:latin typeface="Baskerville Old Face" panose="02020602080505020303" pitchFamily="18" charset="0"/>
              </a:rPr>
              <a:t>TVA</a:t>
            </a:r>
          </a:p>
          <a:p>
            <a:pPr lvl="1"/>
            <a:r>
              <a:rPr lang="en-US" sz="3600" b="1" dirty="0" smtClean="0">
                <a:latin typeface="Baskerville Old Face" panose="02020602080505020303" pitchFamily="18" charset="0"/>
              </a:rPr>
              <a:t>Executive Order 6102</a:t>
            </a:r>
          </a:p>
          <a:p>
            <a:pPr lvl="1"/>
            <a:r>
              <a:rPr lang="en-US" sz="3600" b="1" dirty="0" smtClean="0">
                <a:latin typeface="Baskerville Old Face" panose="02020602080505020303" pitchFamily="18" charset="0"/>
              </a:rPr>
              <a:t>Collin Harrison Act</a:t>
            </a:r>
          </a:p>
          <a:p>
            <a:pPr lvl="1"/>
            <a:r>
              <a:rPr lang="en-US" sz="3600" b="1" dirty="0" smtClean="0">
                <a:latin typeface="Baskerville Old Face" panose="02020602080505020303" pitchFamily="18" charset="0"/>
              </a:rPr>
              <a:t>21</a:t>
            </a:r>
            <a:r>
              <a:rPr lang="en-US" sz="3600" b="1" baseline="30000" dirty="0" smtClean="0">
                <a:latin typeface="Baskerville Old Face" panose="02020602080505020303" pitchFamily="18" charset="0"/>
              </a:rPr>
              <a:t>st</a:t>
            </a:r>
            <a:r>
              <a:rPr lang="en-US" sz="3600" b="1" dirty="0" smtClean="0">
                <a:latin typeface="Baskerville Old Face" panose="02020602080505020303" pitchFamily="18" charset="0"/>
              </a:rPr>
              <a:t> Amendment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168" y="167424"/>
            <a:ext cx="6911663" cy="65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7643" y="618186"/>
            <a:ext cx="3347434" cy="63106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Baskerville Old Face" panose="02020602080505020303" pitchFamily="18" charset="0"/>
              </a:rPr>
              <a:t>Bank Reform</a:t>
            </a:r>
            <a:endParaRPr lang="en-US" sz="54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105" y="476520"/>
            <a:ext cx="10515600" cy="4351338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latin typeface="Baskerville Old Face" panose="02020602080505020303" pitchFamily="18" charset="0"/>
              </a:rPr>
              <a:t>Glass-</a:t>
            </a:r>
            <a:r>
              <a:rPr lang="en-US" sz="2600" b="1" dirty="0" err="1" smtClean="0">
                <a:latin typeface="Baskerville Old Face" panose="02020602080505020303" pitchFamily="18" charset="0"/>
              </a:rPr>
              <a:t>Steagall</a:t>
            </a:r>
            <a:r>
              <a:rPr lang="en-US" sz="2600" b="1" dirty="0" smtClean="0">
                <a:latin typeface="Baskerville Old Face" panose="02020602080505020303" pitchFamily="18" charset="0"/>
              </a:rPr>
              <a:t> Banking Reform Act</a:t>
            </a:r>
          </a:p>
          <a:p>
            <a:pPr lvl="1"/>
            <a:r>
              <a:rPr lang="en-US" sz="2600" b="1" dirty="0" smtClean="0">
                <a:latin typeface="Baskerville Old Face" panose="02020602080505020303" pitchFamily="18" charset="0"/>
              </a:rPr>
              <a:t>Created FDIC</a:t>
            </a:r>
          </a:p>
          <a:p>
            <a:pPr lvl="2"/>
            <a:r>
              <a:rPr lang="en-US" sz="2600" b="1" dirty="0" smtClean="0">
                <a:latin typeface="Baskerville Old Face" panose="02020602080505020303" pitchFamily="18" charset="0"/>
              </a:rPr>
              <a:t>$5k deposits insured</a:t>
            </a:r>
          </a:p>
          <a:p>
            <a:pPr lvl="1"/>
            <a:r>
              <a:rPr lang="en-US" sz="2600" b="1" dirty="0" smtClean="0">
                <a:latin typeface="Baskerville Old Face" panose="02020602080505020303" pitchFamily="18" charset="0"/>
              </a:rPr>
              <a:t>Tried to reduce hoarding</a:t>
            </a:r>
          </a:p>
          <a:p>
            <a:pPr lvl="1"/>
            <a:r>
              <a:rPr lang="en-US" sz="2600" b="1" dirty="0" smtClean="0">
                <a:latin typeface="Baskerville Old Face" panose="02020602080505020303" pitchFamily="18" charset="0"/>
              </a:rPr>
              <a:t>Ordered gold to be surrendered to Federal Reserve through Executive Order 6102</a:t>
            </a:r>
          </a:p>
          <a:p>
            <a:pPr lvl="1"/>
            <a:r>
              <a:rPr lang="en-US" sz="2600" b="1" dirty="0" smtClean="0">
                <a:latin typeface="Baskerville Old Face" panose="02020602080505020303" pitchFamily="18" charset="0"/>
              </a:rPr>
              <a:t>Took currency off of gold standard</a:t>
            </a:r>
          </a:p>
          <a:p>
            <a:pPr lvl="2"/>
            <a:r>
              <a:rPr lang="en-US" sz="2600" b="1" dirty="0" smtClean="0">
                <a:latin typeface="Baskerville Old Face" panose="02020602080505020303" pitchFamily="18" charset="0"/>
              </a:rPr>
              <a:t>Managed Currency (paper money)</a:t>
            </a:r>
          </a:p>
          <a:p>
            <a:pPr lvl="2"/>
            <a:r>
              <a:rPr lang="en-US" sz="2600" b="1" dirty="0" smtClean="0">
                <a:latin typeface="Baskerville Old Face" panose="02020602080505020303" pitchFamily="18" charset="0"/>
              </a:rPr>
              <a:t>Increased price of gold over time to increase $ in circulation ($20/</a:t>
            </a:r>
            <a:r>
              <a:rPr lang="en-US" sz="2600" b="1" dirty="0" err="1" smtClean="0">
                <a:latin typeface="Baskerville Old Face" panose="02020602080505020303" pitchFamily="18" charset="0"/>
              </a:rPr>
              <a:t>oz</a:t>
            </a:r>
            <a:r>
              <a:rPr lang="en-US" sz="2600" b="1" dirty="0" smtClean="0">
                <a:latin typeface="Baskerville Old Face" panose="02020602080505020303" pitchFamily="18" charset="0"/>
              </a:rPr>
              <a:t> to $35/</a:t>
            </a:r>
            <a:r>
              <a:rPr lang="en-US" sz="2600" b="1" dirty="0" err="1" smtClean="0">
                <a:latin typeface="Baskerville Old Face" panose="02020602080505020303" pitchFamily="18" charset="0"/>
              </a:rPr>
              <a:t>oz</a:t>
            </a:r>
            <a:r>
              <a:rPr lang="en-US" sz="2600" b="1" dirty="0" smtClean="0">
                <a:latin typeface="Baskerville Old Face" panose="02020602080505020303" pitchFamily="18" charset="0"/>
              </a:rPr>
              <a:t>)</a:t>
            </a:r>
          </a:p>
          <a:p>
            <a:pPr lvl="2"/>
            <a:r>
              <a:rPr lang="en-US" sz="2600" b="1" dirty="0" smtClean="0">
                <a:latin typeface="Baskerville Old Face" panose="02020602080505020303" pitchFamily="18" charset="0"/>
              </a:rPr>
              <a:t>Wanted inflation:</a:t>
            </a:r>
          </a:p>
          <a:p>
            <a:pPr lvl="3"/>
            <a:r>
              <a:rPr lang="en-US" sz="2600" b="1" dirty="0" smtClean="0">
                <a:latin typeface="Baskerville Old Face" panose="02020602080505020303" pitchFamily="18" charset="0"/>
              </a:rPr>
              <a:t>Help debtors</a:t>
            </a:r>
          </a:p>
          <a:p>
            <a:pPr lvl="3"/>
            <a:r>
              <a:rPr lang="en-US" sz="2600" b="1" dirty="0" smtClean="0">
                <a:latin typeface="Baskerville Old Face" panose="02020602080505020303" pitchFamily="18" charset="0"/>
              </a:rPr>
              <a:t>Stimulate economy (more $ to spend)</a:t>
            </a:r>
          </a:p>
          <a:p>
            <a:pPr lvl="2"/>
            <a:r>
              <a:rPr lang="en-US" sz="2600" b="1" dirty="0" smtClean="0">
                <a:latin typeface="Baskerville Old Face" panose="02020602080505020303" pitchFamily="18" charset="0"/>
              </a:rPr>
              <a:t>Faith in paper money</a:t>
            </a:r>
          </a:p>
          <a:p>
            <a:pPr lvl="2"/>
            <a:r>
              <a:rPr lang="en-US" sz="2600" b="1" dirty="0" smtClean="0">
                <a:latin typeface="Baskerville Old Face" panose="02020602080505020303" pitchFamily="18" charset="0"/>
              </a:rPr>
              <a:t>1934 gold standard used for international trade</a:t>
            </a:r>
            <a:endParaRPr lang="en-US" sz="26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Long Run Bank Reform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561" y="1056068"/>
            <a:ext cx="6734577" cy="48327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Federal Securities Act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Brokers have to disclose information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Created the SEC (Securities and Exchange Commission)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Watchdog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Public Utility Holding Companies Act 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Prevent big business pyramids w/low capital from forming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Economic Reforms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911" y="1825625"/>
            <a:ext cx="4391696" cy="485851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Emergency Banking Relief Act of 1933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Presidential power to regulate banking</a:t>
            </a:r>
          </a:p>
          <a:p>
            <a:pPr lvl="2"/>
            <a:r>
              <a:rPr lang="en-US" sz="3200" b="1" dirty="0" smtClean="0">
                <a:latin typeface="Baskerville Old Face" panose="02020602080505020303" pitchFamily="18" charset="0"/>
              </a:rPr>
              <a:t>Transactions</a:t>
            </a:r>
          </a:p>
          <a:p>
            <a:pPr lvl="2"/>
            <a:r>
              <a:rPr lang="en-US" sz="3200" b="1" dirty="0" smtClean="0">
                <a:latin typeface="Baskerville Old Face" panose="02020602080505020303" pitchFamily="18" charset="0"/>
              </a:rPr>
              <a:t>Exchange</a:t>
            </a:r>
          </a:p>
          <a:p>
            <a:pPr lvl="2"/>
            <a:r>
              <a:rPr lang="en-US" sz="3200" b="1" dirty="0" smtClean="0">
                <a:latin typeface="Baskerville Old Face" panose="02020602080505020303" pitchFamily="18" charset="0"/>
              </a:rPr>
              <a:t>Re-open banks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347" y="81107"/>
            <a:ext cx="5264373" cy="660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8803" y="167425"/>
            <a:ext cx="3064098" cy="711894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Job Creation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4700" y="1287887"/>
            <a:ext cx="8113690" cy="4889076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25%+ unemployed at height of Depression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CCC: Civilian Conservation Corps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Federal Emergency Relief Act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Goal: fight unemployment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AAA: Agriculture Adjustment Act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HOLC: Home Owners’ Loan Corp.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CWA: Civil Works Admin.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PWA: Public Works Admin.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Federal Trade Commission 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Expanded Hoover’s Reconstruction Finance Corp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41" r="10505"/>
          <a:stretch/>
        </p:blipFill>
        <p:spPr>
          <a:xfrm>
            <a:off x="9556124" y="167425"/>
            <a:ext cx="2413698" cy="3993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50" y="1464821"/>
            <a:ext cx="2820474" cy="38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865" y="175361"/>
            <a:ext cx="10745972" cy="60015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Baskerville Old Face" panose="02020602080505020303" pitchFamily="18" charset="0"/>
              </a:rPr>
              <a:t>Last Call: The Beginning of “The Dirty Thirties” </a:t>
            </a:r>
            <a:endParaRPr lang="en-US" sz="40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412" y="935005"/>
            <a:ext cx="7170820" cy="5706427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latin typeface="Baskerville Old Face" panose="02020602080505020303" pitchFamily="18" charset="0"/>
              </a:rPr>
              <a:t>Black </a:t>
            </a:r>
            <a:r>
              <a:rPr lang="en-US" sz="2800" b="1" smtClean="0">
                <a:latin typeface="Baskerville Old Face" panose="02020602080505020303" pitchFamily="18" charset="0"/>
              </a:rPr>
              <a:t>Thurs </a:t>
            </a:r>
            <a:r>
              <a:rPr lang="en-US" sz="2800" b="1" smtClean="0">
                <a:latin typeface="Baskerville Old Face" panose="02020602080505020303" pitchFamily="18" charset="0"/>
              </a:rPr>
              <a:t>10/24/1929 </a:t>
            </a:r>
            <a:r>
              <a:rPr lang="en-US" sz="2800" b="1" dirty="0" smtClean="0">
                <a:latin typeface="Baskerville Old Face" panose="02020602080505020303" pitchFamily="18" charset="0"/>
              </a:rPr>
              <a:t>– Dow dropped 11%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Friday, investors rallied and bought “blue chips” for temp relief</a:t>
            </a:r>
          </a:p>
          <a:p>
            <a:r>
              <a:rPr lang="en-US" sz="2800" b="1" dirty="0" smtClean="0">
                <a:latin typeface="Baskerville Old Face" panose="02020602080505020303" pitchFamily="18" charset="0"/>
              </a:rPr>
              <a:t>Black Monday 10/28/29 – margin calls, 13% drop </a:t>
            </a:r>
          </a:p>
          <a:p>
            <a:r>
              <a:rPr lang="en-US" sz="2800" b="1" dirty="0" smtClean="0">
                <a:latin typeface="Baskerville Old Face" panose="02020602080505020303" pitchFamily="18" charset="0"/>
              </a:rPr>
              <a:t>10/29/1929 Black Tuesday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Great Britain raises rates to attract investors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Selloff: 16.4m shares sold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By December – stockholders lost $40B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10/30/1929 – Rockefeller and Durant bought up shares to show their confidence in market, but not enough</a:t>
            </a:r>
            <a:endParaRPr lang="en-US" sz="2800" b="1" dirty="0">
              <a:latin typeface="Baskerville Old Face" panose="02020602080505020303" pitchFamily="18" charset="0"/>
            </a:endParaRPr>
          </a:p>
          <a:p>
            <a:r>
              <a:rPr lang="en-US" sz="2800" b="1" dirty="0" smtClean="0">
                <a:latin typeface="Baskerville Old Face" panose="02020602080505020303" pitchFamily="18" charset="0"/>
              </a:rPr>
              <a:t>Impacts world economy</a:t>
            </a:r>
          </a:p>
          <a:p>
            <a:r>
              <a:rPr lang="en-US" sz="2800" b="1" dirty="0" smtClean="0">
                <a:latin typeface="Baskerville Old Face" panose="02020602080505020303" pitchFamily="18" charset="0"/>
              </a:rPr>
              <a:t>Unemployment: 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4m in 1930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12m in 1932</a:t>
            </a:r>
          </a:p>
          <a:p>
            <a:r>
              <a:rPr lang="en-US" sz="2800" b="1" dirty="0" smtClean="0">
                <a:latin typeface="Baskerville Old Face" panose="02020602080505020303" pitchFamily="18" charset="0"/>
              </a:rPr>
              <a:t>Bank failures: 5k collapsed by 1932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People lost savings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232" y="2324799"/>
            <a:ext cx="4617118" cy="32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152" y="197699"/>
            <a:ext cx="10515600" cy="66518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TVA: Tennessee Valley Authority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152" y="862884"/>
            <a:ext cx="9762186" cy="5537917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latin typeface="Baskerville Old Face" panose="02020602080505020303" pitchFamily="18" charset="0"/>
              </a:rPr>
              <a:t>1933</a:t>
            </a:r>
          </a:p>
          <a:p>
            <a:r>
              <a:rPr lang="en-US" sz="2700" b="1" dirty="0" smtClean="0">
                <a:latin typeface="Baskerville Old Face" panose="02020602080505020303" pitchFamily="18" charset="0"/>
              </a:rPr>
              <a:t>Public utility: more people using electricity, more need, paid more</a:t>
            </a:r>
          </a:p>
          <a:p>
            <a:r>
              <a:rPr lang="en-US" sz="2700" b="1" dirty="0" smtClean="0">
                <a:latin typeface="Baskerville Old Face" panose="02020602080505020303" pitchFamily="18" charset="0"/>
              </a:rPr>
              <a:t>Public Holding Companies (big business) owned</a:t>
            </a:r>
          </a:p>
          <a:p>
            <a:pPr lvl="1"/>
            <a:r>
              <a:rPr lang="en-US" sz="2700" b="1" dirty="0" smtClean="0">
                <a:latin typeface="Baskerville Old Face" panose="02020602080505020303" pitchFamily="18" charset="0"/>
              </a:rPr>
              <a:t>Cheap or even public land</a:t>
            </a:r>
          </a:p>
          <a:p>
            <a:pPr lvl="1"/>
            <a:r>
              <a:rPr lang="en-US" sz="2700" b="1" dirty="0" smtClean="0">
                <a:latin typeface="Baskerville Old Face" panose="02020602080505020303" pitchFamily="18" charset="0"/>
              </a:rPr>
              <a:t>Water is a public resource</a:t>
            </a:r>
          </a:p>
          <a:p>
            <a:r>
              <a:rPr lang="en-US" sz="2700" b="1" dirty="0" smtClean="0">
                <a:latin typeface="Baskerville Old Face" panose="02020602080505020303" pitchFamily="18" charset="0"/>
              </a:rPr>
              <a:t>Put people to work</a:t>
            </a:r>
          </a:p>
          <a:p>
            <a:r>
              <a:rPr lang="en-US" sz="2700" b="1" dirty="0" smtClean="0">
                <a:latin typeface="Baskerville Old Face" panose="02020602080505020303" pitchFamily="18" charset="0"/>
              </a:rPr>
              <a:t>Government already owned some plants (Muscle Shoals) from WWI</a:t>
            </a:r>
          </a:p>
          <a:p>
            <a:r>
              <a:rPr lang="en-US" sz="2700" b="1" dirty="0" smtClean="0">
                <a:latin typeface="Baskerville Old Face" panose="02020602080505020303" pitchFamily="18" charset="0"/>
              </a:rPr>
              <a:t>TN Valley had lots of tributaries and eroded land: serviced 2.5M people</a:t>
            </a:r>
          </a:p>
          <a:p>
            <a:r>
              <a:rPr lang="en-US" sz="2700" b="1" dirty="0" smtClean="0">
                <a:latin typeface="Baskerville Old Face" panose="02020602080505020303" pitchFamily="18" charset="0"/>
              </a:rPr>
              <a:t>Determined “true cost” of electricity and used as a yard stick for water prices in the future</a:t>
            </a:r>
            <a:endParaRPr lang="en-US" sz="27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6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6" y="270456"/>
            <a:ext cx="10998741" cy="63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2893" y="270456"/>
            <a:ext cx="10515600" cy="917956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PWA: Public Works Admin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104" y="1481070"/>
            <a:ext cx="8898228" cy="486331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Long run goal: industry and unemployment relief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$4B for 34k projects 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i.e. Grand Coulee Dam on Columbia River, WA</a:t>
            </a:r>
          </a:p>
          <a:p>
            <a:pPr lvl="2"/>
            <a:r>
              <a:rPr lang="en-US" sz="3200" b="1" dirty="0" smtClean="0">
                <a:latin typeface="Baskerville Old Face" panose="02020602080505020303" pitchFamily="18" charset="0"/>
              </a:rPr>
              <a:t>Biggest man-made structure since Great Wall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Liquor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Repealed Prohibition with ok for wine/beer</a:t>
            </a:r>
          </a:p>
          <a:p>
            <a:pPr lvl="2"/>
            <a:r>
              <a:rPr lang="en-US" sz="3200" b="1" dirty="0" smtClean="0">
                <a:latin typeface="Baskerville Old Face" panose="02020602080505020303" pitchFamily="18" charset="0"/>
              </a:rPr>
              <a:t>$5/barrel tax</a:t>
            </a:r>
          </a:p>
          <a:p>
            <a:pPr lvl="2"/>
            <a:r>
              <a:rPr lang="en-US" sz="3200" b="1" dirty="0" smtClean="0">
                <a:latin typeface="Baskerville Old Face" panose="02020602080505020303" pitchFamily="18" charset="0"/>
              </a:rPr>
              <a:t>21</a:t>
            </a:r>
            <a:r>
              <a:rPr lang="en-US" sz="3200" b="1" baseline="30000" dirty="0" smtClean="0">
                <a:latin typeface="Baskerville Old Face" panose="02020602080505020303" pitchFamily="18" charset="0"/>
              </a:rPr>
              <a:t>st</a:t>
            </a:r>
            <a:r>
              <a:rPr lang="en-US" sz="3200" b="1" dirty="0" smtClean="0">
                <a:latin typeface="Baskerville Old Face" panose="02020602080505020303" pitchFamily="18" charset="0"/>
              </a:rPr>
              <a:t> Amendment passed 1933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881" y="270456"/>
            <a:ext cx="3357855" cy="2385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312" y="3694492"/>
            <a:ext cx="3976424" cy="29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283853"/>
            <a:ext cx="10344239" cy="65630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AAA: New </a:t>
            </a:r>
            <a:r>
              <a:rPr lang="en-US" b="1" dirty="0">
                <a:latin typeface="Baskerville Old Face" panose="02020602080505020303" pitchFamily="18" charset="0"/>
              </a:rPr>
              <a:t>D</a:t>
            </a:r>
            <a:r>
              <a:rPr lang="en-US" b="1" dirty="0" smtClean="0">
                <a:latin typeface="Baskerville Old Face" panose="02020602080505020303" pitchFamily="18" charset="0"/>
              </a:rPr>
              <a:t>eal and Farmers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750" y="940158"/>
            <a:ext cx="9652000" cy="508759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Baskerville Old Face" panose="02020602080505020303" pitchFamily="18" charset="0"/>
              </a:rPr>
              <a:t>Created artificial scarcity</a:t>
            </a:r>
          </a:p>
          <a:p>
            <a:r>
              <a:rPr lang="en-US" sz="2400" b="1" dirty="0" smtClean="0">
                <a:latin typeface="Baskerville Old Face" panose="02020602080505020303" pitchFamily="18" charset="0"/>
              </a:rPr>
              <a:t>“parity prices”</a:t>
            </a:r>
          </a:p>
          <a:p>
            <a:pPr lvl="1"/>
            <a:r>
              <a:rPr lang="en-US" b="1" dirty="0" smtClean="0">
                <a:latin typeface="Baskerville Old Face" panose="02020602080505020303" pitchFamily="18" charset="0"/>
              </a:rPr>
              <a:t>Paid same price as would have received in 1909-1914</a:t>
            </a:r>
          </a:p>
          <a:p>
            <a:r>
              <a:rPr lang="en-US" sz="2400" b="1" dirty="0" smtClean="0">
                <a:latin typeface="Baskerville Old Face" panose="02020602080505020303" pitchFamily="18" charset="0"/>
              </a:rPr>
              <a:t>Paid farmers for surpluses</a:t>
            </a:r>
          </a:p>
          <a:p>
            <a:r>
              <a:rPr lang="en-US" sz="2400" b="1" dirty="0" smtClean="0">
                <a:latin typeface="Baskerville Old Face" panose="02020602080505020303" pitchFamily="18" charset="0"/>
              </a:rPr>
              <a:t>Plowed under crops/slaughtered livestock</a:t>
            </a:r>
          </a:p>
          <a:p>
            <a:r>
              <a:rPr lang="en-US" sz="2400" b="1" dirty="0" smtClean="0">
                <a:latin typeface="Baskerville Old Face" panose="02020602080505020303" pitchFamily="18" charset="0"/>
              </a:rPr>
              <a:t>“Subsidized Scarcity”</a:t>
            </a:r>
          </a:p>
          <a:p>
            <a:r>
              <a:rPr lang="en-US" sz="2400" b="1" dirty="0" smtClean="0">
                <a:latin typeface="Baskerville Old Face" panose="02020602080505020303" pitchFamily="18" charset="0"/>
              </a:rPr>
              <a:t>Withdrew acreage from farm use</a:t>
            </a:r>
          </a:p>
          <a:p>
            <a:r>
              <a:rPr lang="en-US" sz="2400" b="1" dirty="0" smtClean="0">
                <a:latin typeface="Baskerville Old Face" panose="02020602080505020303" pitchFamily="18" charset="0"/>
              </a:rPr>
              <a:t>= essentially paying farmers to NOT farm</a:t>
            </a:r>
          </a:p>
          <a:p>
            <a:r>
              <a:rPr lang="en-US" sz="2400" b="1" dirty="0" smtClean="0">
                <a:latin typeface="Baskerville Old Face" panose="02020602080505020303" pitchFamily="18" charset="0"/>
              </a:rPr>
              <a:t>Congress killed AAA in 1936</a:t>
            </a:r>
          </a:p>
          <a:p>
            <a:r>
              <a:rPr lang="en-US" sz="2400" b="1" dirty="0" smtClean="0">
                <a:latin typeface="Baskerville Old Face" panose="02020602080505020303" pitchFamily="18" charset="0"/>
              </a:rPr>
              <a:t>Failed: used taxes on processors to fund subsidies resulting in more unemployment (mill workers, etc.)</a:t>
            </a:r>
          </a:p>
          <a:p>
            <a:r>
              <a:rPr lang="en-US" sz="2400" b="1" dirty="0" smtClean="0">
                <a:latin typeface="Baskerville Old Face" panose="02020602080505020303" pitchFamily="18" charset="0"/>
              </a:rPr>
              <a:t>Replaced by Soil Conservation and Domestic Allotment Act ‘36</a:t>
            </a:r>
          </a:p>
          <a:p>
            <a:pPr lvl="1"/>
            <a:r>
              <a:rPr lang="en-US" b="1" dirty="0" smtClean="0">
                <a:latin typeface="Baskerville Old Face" panose="02020602080505020303" pitchFamily="18" charset="0"/>
              </a:rPr>
              <a:t>Paid farmers to plant soil conserving crops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811" y="109728"/>
            <a:ext cx="3870821" cy="481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56158" y="862885"/>
            <a:ext cx="5769624" cy="600791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Baskerville Old Face" panose="02020602080505020303" pitchFamily="18" charset="0"/>
              </a:rPr>
              <a:t>NRA: Destined to Fail</a:t>
            </a:r>
            <a:endParaRPr lang="en-US" sz="48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789" y="566671"/>
            <a:ext cx="5898524" cy="587276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Limiting # of work hours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Goal to spread out work among more people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Cut pay for those who had the jobs</a:t>
            </a:r>
          </a:p>
          <a:p>
            <a:pPr lvl="1"/>
            <a:endParaRPr lang="en-US" sz="2800" b="1" dirty="0">
              <a:latin typeface="Baskerville Old Face" panose="02020602080505020303" pitchFamily="18" charset="0"/>
            </a:endParaRPr>
          </a:p>
          <a:p>
            <a:r>
              <a:rPr lang="en-US" b="1" dirty="0" smtClean="0">
                <a:latin typeface="Baskerville Old Face" panose="02020602080505020303" pitchFamily="18" charset="0"/>
              </a:rPr>
              <a:t>Replaced by Wagner Act ‘35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New National Labor Relations Board</a:t>
            </a:r>
          </a:p>
          <a:p>
            <a:pPr lvl="2"/>
            <a:r>
              <a:rPr lang="en-US" sz="2800" b="1" dirty="0" smtClean="0">
                <a:latin typeface="Baskerville Old Face" panose="02020602080505020303" pitchFamily="18" charset="0"/>
              </a:rPr>
              <a:t>Okay to self-organize</a:t>
            </a:r>
          </a:p>
          <a:p>
            <a:pPr lvl="2"/>
            <a:r>
              <a:rPr lang="en-US" sz="2800" b="1" dirty="0" smtClean="0">
                <a:latin typeface="Baskerville Old Face" panose="02020602080505020303" pitchFamily="18" charset="0"/>
              </a:rPr>
              <a:t>Bargaining</a:t>
            </a:r>
          </a:p>
          <a:p>
            <a:pPr lvl="2"/>
            <a:r>
              <a:rPr lang="en-US" sz="2800" b="1" dirty="0" smtClean="0">
                <a:latin typeface="Baskerville Old Face" panose="02020602080505020303" pitchFamily="18" charset="0"/>
              </a:rPr>
              <a:t>Lead to unskilled labor organizing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WPA: Works Progress Admin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778" y="2612970"/>
            <a:ext cx="6464970" cy="412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710" y="193183"/>
            <a:ext cx="10515600" cy="73765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Committee for Industrial Organizations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3710" y="1078941"/>
            <a:ext cx="7957385" cy="577905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Lead by John Lewis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Boss of United Mine Workers Union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1935 created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w/</a:t>
            </a:r>
            <a:r>
              <a:rPr lang="en-US" b="1" dirty="0" err="1" smtClean="0">
                <a:latin typeface="Baskerville Old Face" panose="02020602080505020303" pitchFamily="18" charset="0"/>
              </a:rPr>
              <a:t>i</a:t>
            </a:r>
            <a:r>
              <a:rPr lang="en-US" b="1" dirty="0" smtClean="0">
                <a:latin typeface="Baskerville Old Face" panose="02020602080505020303" pitchFamily="18" charset="0"/>
              </a:rPr>
              <a:t> the AFL (American Federation of Labor)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Unskilled labor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African Americans welcomed in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Race had been an issue for AFL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Divided – eventually broke from AFL and changed to Congress of Industrial Organizations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Moved into the auto industry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By 1940: 4m members (200k African American)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1076"/>
          <a:stretch/>
        </p:blipFill>
        <p:spPr>
          <a:xfrm>
            <a:off x="7322904" y="827803"/>
            <a:ext cx="3333568" cy="3344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15" t="868" r="24397" b="9604"/>
          <a:stretch/>
        </p:blipFill>
        <p:spPr>
          <a:xfrm>
            <a:off x="8251095" y="3154027"/>
            <a:ext cx="3940905" cy="370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3183" y="365125"/>
            <a:ext cx="6773214" cy="7038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Fair Labor </a:t>
            </a:r>
            <a:r>
              <a:rPr lang="en-US" b="1" dirty="0">
                <a:latin typeface="Baskerville Old Face" panose="02020602080505020303" pitchFamily="18" charset="0"/>
              </a:rPr>
              <a:t>S</a:t>
            </a:r>
            <a:r>
              <a:rPr lang="en-US" b="1" dirty="0" smtClean="0">
                <a:latin typeface="Baskerville Old Face" panose="02020602080505020303" pitchFamily="18" charset="0"/>
              </a:rPr>
              <a:t>tandards </a:t>
            </a:r>
            <a:r>
              <a:rPr lang="en-US" b="1" dirty="0">
                <a:latin typeface="Baskerville Old Face" panose="02020602080505020303" pitchFamily="18" charset="0"/>
              </a:rPr>
              <a:t>A</a:t>
            </a:r>
            <a:r>
              <a:rPr lang="en-US" b="1" dirty="0" smtClean="0">
                <a:latin typeface="Baskerville Old Face" panose="02020602080505020303" pitchFamily="18" charset="0"/>
              </a:rPr>
              <a:t>ct 1938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183" y="1227048"/>
            <a:ext cx="6773214" cy="563095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Interstate commerce businesses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Minimum wage ($0.40/</a:t>
            </a:r>
            <a:r>
              <a:rPr lang="en-US" sz="3200" b="1" dirty="0" err="1" smtClean="0">
                <a:latin typeface="Baskerville Old Face" panose="02020602080505020303" pitchFamily="18" charset="0"/>
              </a:rPr>
              <a:t>hr</a:t>
            </a:r>
            <a:r>
              <a:rPr lang="en-US" sz="3200" b="1" dirty="0" smtClean="0">
                <a:latin typeface="Baskerville Old Face" panose="02020602080505020303" pitchFamily="18" charset="0"/>
              </a:rPr>
              <a:t>)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Maximum hours (40hr/</a:t>
            </a:r>
            <a:r>
              <a:rPr lang="en-US" sz="3200" b="1" dirty="0" err="1" smtClean="0">
                <a:latin typeface="Baskerville Old Face" panose="02020602080505020303" pitchFamily="18" charset="0"/>
              </a:rPr>
              <a:t>wk</a:t>
            </a:r>
            <a:r>
              <a:rPr lang="en-US" sz="3200" b="1" dirty="0" smtClean="0">
                <a:latin typeface="Baskerville Old Face" panose="02020602080505020303" pitchFamily="18" charset="0"/>
              </a:rPr>
              <a:t>)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No children under 16 can work</a:t>
            </a:r>
          </a:p>
          <a:p>
            <a:pPr lvl="2"/>
            <a:r>
              <a:rPr lang="en-US" sz="3200" b="1" dirty="0" smtClean="0">
                <a:latin typeface="Baskerville Old Face" panose="02020602080505020303" pitchFamily="18" charset="0"/>
              </a:rPr>
              <a:t>No children under 18 in dangerous jobs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Problems:</a:t>
            </a:r>
          </a:p>
          <a:p>
            <a:pPr lvl="2"/>
            <a:r>
              <a:rPr lang="en-US" sz="3200" b="1" dirty="0" smtClean="0">
                <a:latin typeface="Baskerville Old Face" panose="02020602080505020303" pitchFamily="18" charset="0"/>
              </a:rPr>
              <a:t>Excluded agriculture workers, service workers, domestics</a:t>
            </a:r>
          </a:p>
          <a:p>
            <a:pPr lvl="3"/>
            <a:r>
              <a:rPr lang="en-US" sz="3200" b="1" dirty="0" smtClean="0">
                <a:latin typeface="Baskerville Old Face" panose="02020602080505020303" pitchFamily="18" charset="0"/>
              </a:rPr>
              <a:t>Mexicans, Blacks and Women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442" y="468155"/>
            <a:ext cx="5301579" cy="53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2893" y="287853"/>
            <a:ext cx="4789868" cy="56215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Housing Reform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861" y="1001377"/>
            <a:ext cx="11795975" cy="5708516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latin typeface="Baskerville Old Face" panose="02020602080505020303" pitchFamily="18" charset="0"/>
              </a:rPr>
              <a:t>HOLC: Home Owner’s Refinancing Act (1933) creates Home Owner’s Loan Corp.</a:t>
            </a:r>
          </a:p>
          <a:p>
            <a:r>
              <a:rPr lang="en-US" sz="2700" b="1" dirty="0" smtClean="0">
                <a:latin typeface="Baskerville Old Face" panose="02020602080505020303" pitchFamily="18" charset="0"/>
              </a:rPr>
              <a:t>FHA (Federal Housing Admin) ‘34</a:t>
            </a:r>
          </a:p>
          <a:p>
            <a:pPr lvl="1"/>
            <a:r>
              <a:rPr lang="en-US" sz="2700" b="1" dirty="0" smtClean="0">
                <a:latin typeface="Baskerville Old Face" panose="02020602080505020303" pitchFamily="18" charset="0"/>
              </a:rPr>
              <a:t>Small loans to improve current homes or build new</a:t>
            </a:r>
          </a:p>
          <a:p>
            <a:r>
              <a:rPr lang="en-US" sz="2700" b="1" dirty="0" smtClean="0">
                <a:latin typeface="Baskerville Old Face" panose="02020602080505020303" pitchFamily="18" charset="0"/>
              </a:rPr>
              <a:t>US Housing Authority</a:t>
            </a:r>
          </a:p>
          <a:p>
            <a:pPr lvl="1"/>
            <a:r>
              <a:rPr lang="en-US" sz="2700" b="1" dirty="0" smtClean="0">
                <a:latin typeface="Baskerville Old Face" panose="02020602080505020303" pitchFamily="18" charset="0"/>
              </a:rPr>
              <a:t>Lend $ for low cost housing to communities</a:t>
            </a:r>
          </a:p>
          <a:p>
            <a:pPr lvl="1"/>
            <a:r>
              <a:rPr lang="en-US" sz="2700" b="1" dirty="0" smtClean="0">
                <a:latin typeface="Baskerville Old Face" panose="02020602080505020303" pitchFamily="18" charset="0"/>
              </a:rPr>
              <a:t>Built over 600k units, but not enough to meet needs</a:t>
            </a:r>
          </a:p>
          <a:p>
            <a:pPr lvl="1"/>
            <a:r>
              <a:rPr lang="en-US" sz="2700" b="1" dirty="0" smtClean="0">
                <a:latin typeface="Baskerville Old Face" panose="02020602080505020303" pitchFamily="18" charset="0"/>
              </a:rPr>
              <a:t>Protested by slumlords, real estate developers</a:t>
            </a:r>
          </a:p>
          <a:p>
            <a:r>
              <a:rPr lang="en-US" sz="2700" b="1" dirty="0" smtClean="0">
                <a:latin typeface="Baskerville Old Face" panose="02020602080505020303" pitchFamily="18" charset="0"/>
              </a:rPr>
              <a:t>Other housing acts: 3 year suspension on mortgage foreclosures</a:t>
            </a:r>
          </a:p>
          <a:p>
            <a:r>
              <a:rPr lang="en-US" sz="2700" b="1" dirty="0" smtClean="0">
                <a:latin typeface="Baskerville Old Face" panose="02020602080505020303" pitchFamily="18" charset="0"/>
              </a:rPr>
              <a:t>Resettlement Administration (reaction to Dust Bowl)</a:t>
            </a:r>
          </a:p>
          <a:p>
            <a:pPr lvl="1"/>
            <a:r>
              <a:rPr lang="en-US" sz="2700" b="1" dirty="0" smtClean="0">
                <a:latin typeface="Baskerville Old Face" panose="02020602080505020303" pitchFamily="18" charset="0"/>
              </a:rPr>
              <a:t>Farm-less families relocated to better land</a:t>
            </a:r>
          </a:p>
          <a:p>
            <a:pPr lvl="1"/>
            <a:r>
              <a:rPr lang="en-US" sz="2700" b="1" dirty="0" smtClean="0">
                <a:latin typeface="Baskerville Old Face" panose="02020602080505020303" pitchFamily="18" charset="0"/>
              </a:rPr>
              <a:t>CCC planted 200M trees on prairie</a:t>
            </a:r>
            <a:endParaRPr lang="en-US" sz="27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90" t="25675" r="9588" b="10131"/>
          <a:stretch/>
        </p:blipFill>
        <p:spPr>
          <a:xfrm>
            <a:off x="147569" y="1110802"/>
            <a:ext cx="8313851" cy="4629955"/>
          </a:xfrm>
          <a:prstGeom prst="rect">
            <a:avLst/>
          </a:prstGeom>
        </p:spPr>
      </p:pic>
      <p:pic>
        <p:nvPicPr>
          <p:cNvPr id="3076" name="Picture 4" descr="http://upload.wikimedia.org/wikipedia/commons/5/55/%22Cross_Out_Slums%22_-_NARA_-_5135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3747" r="3498" b="4075"/>
          <a:stretch/>
        </p:blipFill>
        <p:spPr bwMode="auto">
          <a:xfrm>
            <a:off x="7366715" y="257577"/>
            <a:ext cx="4649274" cy="63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377" y="300732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Social Security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377" y="988498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1935 Social Security Act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Federal and state unemployment insurance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Old age insurance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Categories for retired workers (received $10-$85/mo retirement)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Funded by payroll tax (paid by employer and employee)</a:t>
            </a:r>
          </a:p>
          <a:p>
            <a:pPr lvl="1"/>
            <a:endParaRPr lang="en-US" sz="2800" b="1" dirty="0">
              <a:latin typeface="Baskerville Old Face" panose="02020602080505020303" pitchFamily="18" charset="0"/>
            </a:endParaRPr>
          </a:p>
          <a:p>
            <a:r>
              <a:rPr lang="en-US" b="1" dirty="0" smtClean="0">
                <a:latin typeface="Baskerville Old Face" panose="02020602080505020303" pitchFamily="18" charset="0"/>
              </a:rPr>
              <a:t>Idea from Europe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Pre-industrialization, farms were multi-generational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Rise in cities, less care for elderly (smaller family units)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538" y="379257"/>
            <a:ext cx="8217085" cy="603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287" y="283335"/>
            <a:ext cx="10515600" cy="699016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Budget Cuts: Trying to Tackle the Deficit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493" y="1317201"/>
            <a:ext cx="7018986" cy="530254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Baskerville Old Face" panose="02020602080505020303" pitchFamily="18" charset="0"/>
              </a:rPr>
              <a:t>Cuts</a:t>
            </a:r>
          </a:p>
          <a:p>
            <a:pPr lvl="1"/>
            <a:r>
              <a:rPr lang="en-US" sz="3600" b="1" dirty="0" smtClean="0">
                <a:latin typeface="Baskerville Old Face" panose="02020602080505020303" pitchFamily="18" charset="0"/>
              </a:rPr>
              <a:t>Military spending</a:t>
            </a:r>
          </a:p>
          <a:p>
            <a:pPr lvl="1"/>
            <a:r>
              <a:rPr lang="en-US" sz="3600" b="1" dirty="0" smtClean="0">
                <a:latin typeface="Baskerville Old Face" panose="02020602080505020303" pitchFamily="18" charset="0"/>
              </a:rPr>
              <a:t>Veterans’ benefits and pensions</a:t>
            </a:r>
          </a:p>
          <a:p>
            <a:pPr lvl="1"/>
            <a:r>
              <a:rPr lang="en-US" sz="3600" b="1" dirty="0" smtClean="0">
                <a:latin typeface="Baskerville Old Face" panose="02020602080505020303" pitchFamily="18" charset="0"/>
              </a:rPr>
              <a:t>Federal employee pay</a:t>
            </a:r>
          </a:p>
          <a:p>
            <a:pPr lvl="1"/>
            <a:r>
              <a:rPr lang="en-US" sz="3600" b="1" dirty="0" smtClean="0">
                <a:latin typeface="Baskerville Old Face" panose="02020602080505020303" pitchFamily="18" charset="0"/>
              </a:rPr>
              <a:t>Spending on education and research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197" y="226239"/>
            <a:ext cx="8627772" cy="819731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Extremists and Times of Trouble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306" y="1455313"/>
            <a:ext cx="6117464" cy="52803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Rise of “Demagogues”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Father Charles Coughlin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Senator Huey Long</a:t>
            </a:r>
          </a:p>
          <a:p>
            <a:pPr lvl="1"/>
            <a:endParaRPr lang="en-US" sz="3200" b="1" dirty="0">
              <a:latin typeface="Baskerville Old Face" panose="02020602080505020303" pitchFamily="18" charset="0"/>
            </a:endParaRP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Desperation in economic crisis…</a:t>
            </a:r>
          </a:p>
          <a:p>
            <a:pPr lvl="2"/>
            <a:r>
              <a:rPr lang="en-US" sz="3200" b="1" dirty="0" smtClean="0">
                <a:latin typeface="Baskerville Old Face" panose="02020602080505020303" pitchFamily="18" charset="0"/>
              </a:rPr>
              <a:t>Rise in fascism, extremism, autocracy</a:t>
            </a:r>
          </a:p>
          <a:p>
            <a:pPr lvl="2"/>
            <a:r>
              <a:rPr lang="en-US" sz="3200" b="1" dirty="0" smtClean="0">
                <a:latin typeface="Baskerville Old Face" panose="02020602080505020303" pitchFamily="18" charset="0"/>
              </a:rPr>
              <a:t>Europe: Germany, Italy</a:t>
            </a:r>
          </a:p>
          <a:p>
            <a:pPr lvl="2"/>
            <a:r>
              <a:rPr lang="en-US" sz="3200" b="1" dirty="0" smtClean="0">
                <a:latin typeface="Baskerville Old Face" panose="02020602080505020303" pitchFamily="18" charset="0"/>
              </a:rPr>
              <a:t>Asia: Japan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272" y="1131494"/>
            <a:ext cx="3775697" cy="2512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950" y="454779"/>
            <a:ext cx="4125050" cy="3145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714" y="3460910"/>
            <a:ext cx="4770786" cy="31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262" y="313610"/>
            <a:ext cx="10515600" cy="549275"/>
          </a:xfrm>
        </p:spPr>
        <p:txBody>
          <a:bodyPr>
            <a:no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dirty="0" smtClean="0">
                <a:latin typeface="Baskerville Old Face" panose="02020602080505020303" pitchFamily="18" charset="0"/>
              </a:rPr>
              <a:t>Signs of the Apocalypse: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  <a:hlinkClick r:id="rId2"/>
              </a:rPr>
              <a:t>Dust Bowl Clip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</a:b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304" y="862885"/>
            <a:ext cx="10617558" cy="5872765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latin typeface="Baskerville Old Face" panose="02020602080505020303" pitchFamily="18" charset="0"/>
              </a:rPr>
              <a:t>Dust Bowl</a:t>
            </a:r>
          </a:p>
          <a:p>
            <a:pPr lvl="1"/>
            <a:r>
              <a:rPr lang="en-US" sz="2700" b="1" dirty="0" smtClean="0">
                <a:latin typeface="Baskerville Old Face" panose="02020602080505020303" pitchFamily="18" charset="0"/>
              </a:rPr>
              <a:t>1933 drought in Great Plains (E. Colorado to W. Missouri)</a:t>
            </a:r>
          </a:p>
          <a:p>
            <a:pPr lvl="2"/>
            <a:r>
              <a:rPr lang="en-US" sz="2700" b="1" dirty="0" smtClean="0">
                <a:latin typeface="Baskerville Old Face" panose="02020602080505020303" pitchFamily="18" charset="0"/>
              </a:rPr>
              <a:t>Rainless</a:t>
            </a:r>
          </a:p>
          <a:p>
            <a:pPr lvl="2"/>
            <a:r>
              <a:rPr lang="en-US" sz="2700" b="1" dirty="0" smtClean="0">
                <a:latin typeface="Baskerville Old Face" panose="02020602080505020303" pitchFamily="18" charset="0"/>
              </a:rPr>
              <a:t>Winds</a:t>
            </a:r>
          </a:p>
          <a:p>
            <a:pPr lvl="2"/>
            <a:r>
              <a:rPr lang="en-US" sz="2700" b="1" dirty="0" smtClean="0">
                <a:latin typeface="Baskerville Old Face" panose="02020602080505020303" pitchFamily="18" charset="0"/>
              </a:rPr>
              <a:t>Clouds of dusty top soil blocked the sun</a:t>
            </a:r>
          </a:p>
          <a:p>
            <a:pPr lvl="2"/>
            <a:r>
              <a:rPr lang="en-US" sz="2700" b="1" dirty="0" smtClean="0">
                <a:latin typeface="Baskerville Old Face" panose="02020602080505020303" pitchFamily="18" charset="0"/>
              </a:rPr>
              <a:t>7 </a:t>
            </a:r>
            <a:r>
              <a:rPr lang="en-US" sz="2700" b="1" dirty="0" err="1" smtClean="0">
                <a:latin typeface="Baskerville Old Face" panose="02020602080505020303" pitchFamily="18" charset="0"/>
              </a:rPr>
              <a:t>yr</a:t>
            </a:r>
            <a:r>
              <a:rPr lang="en-US" sz="2700" b="1" dirty="0" smtClean="0">
                <a:latin typeface="Baskerville Old Face" panose="02020602080505020303" pitchFamily="18" charset="0"/>
              </a:rPr>
              <a:t> old suffocated in KS</a:t>
            </a:r>
          </a:p>
          <a:p>
            <a:pPr lvl="1"/>
            <a:r>
              <a:rPr lang="en-US" sz="2700" b="1" dirty="0" smtClean="0">
                <a:latin typeface="Baskerville Old Face" panose="02020602080505020303" pitchFamily="18" charset="0"/>
              </a:rPr>
              <a:t>Man’s hand</a:t>
            </a:r>
          </a:p>
          <a:p>
            <a:pPr lvl="2"/>
            <a:r>
              <a:rPr lang="en-US" sz="2700" b="1" dirty="0" smtClean="0">
                <a:latin typeface="Baskerville Old Face" panose="02020602080505020303" pitchFamily="18" charset="0"/>
              </a:rPr>
              <a:t>Over farmed</a:t>
            </a:r>
          </a:p>
          <a:p>
            <a:pPr lvl="2"/>
            <a:r>
              <a:rPr lang="en-US" sz="2700" b="1" dirty="0" smtClean="0">
                <a:latin typeface="Baskerville Old Face" panose="02020602080505020303" pitchFamily="18" charset="0"/>
              </a:rPr>
              <a:t>Not great land to begin with</a:t>
            </a:r>
          </a:p>
          <a:p>
            <a:pPr lvl="2"/>
            <a:r>
              <a:rPr lang="en-US" sz="2700" b="1" dirty="0" smtClean="0">
                <a:latin typeface="Baskerville Old Face" panose="02020602080505020303" pitchFamily="18" charset="0"/>
              </a:rPr>
              <a:t>Disk plows </a:t>
            </a:r>
          </a:p>
          <a:p>
            <a:pPr lvl="2"/>
            <a:r>
              <a:rPr lang="en-US" sz="2700" b="1" dirty="0" smtClean="0">
                <a:latin typeface="Baskerville Old Face" panose="02020602080505020303" pitchFamily="18" charset="0"/>
              </a:rPr>
              <a:t>Exodus from OK and AK (350K) to San Joaquin Valley in CA  (“Suitcase Farmers”)</a:t>
            </a:r>
          </a:p>
          <a:p>
            <a:pPr lvl="1"/>
            <a:r>
              <a:rPr lang="en-US" sz="2700" b="1" dirty="0" smtClean="0">
                <a:latin typeface="Baskerville Old Face" panose="02020602080505020303" pitchFamily="18" charset="0"/>
              </a:rPr>
              <a:t>Tough transition as immigrants		Steinbeck’s </a:t>
            </a:r>
            <a:r>
              <a:rPr lang="en-US" sz="2700" b="1" i="1" dirty="0" smtClean="0">
                <a:latin typeface="Baskerville Old Face" panose="02020602080505020303" pitchFamily="18" charset="0"/>
              </a:rPr>
              <a:t>Grapes of Wrath</a:t>
            </a:r>
          </a:p>
          <a:p>
            <a:pPr marL="457200" lvl="1" indent="0">
              <a:buNone/>
            </a:pPr>
            <a:endParaRPr lang="en-US" sz="2700" b="1" i="1" u="sng" dirty="0" smtClean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879" y="1720412"/>
            <a:ext cx="4405805" cy="298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798" y="2508636"/>
            <a:ext cx="6008599" cy="4123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" y="177589"/>
            <a:ext cx="6332143" cy="6680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676" t="15750" r="6655" b="24097"/>
          <a:stretch/>
        </p:blipFill>
        <p:spPr>
          <a:xfrm>
            <a:off x="6559132" y="177589"/>
            <a:ext cx="5425265" cy="28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8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3513" y="333021"/>
            <a:ext cx="2280355" cy="982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352801" y="333022"/>
            <a:ext cx="2348089" cy="982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56" y="2185577"/>
            <a:ext cx="2359356" cy="993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56" y="3941744"/>
            <a:ext cx="2359356" cy="993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256" y="5668315"/>
            <a:ext cx="2359356" cy="993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867" y="1326118"/>
            <a:ext cx="2359356" cy="993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157" y="4046753"/>
            <a:ext cx="2359356" cy="993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078" y="5650090"/>
            <a:ext cx="2359356" cy="993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389" y="4656356"/>
            <a:ext cx="2359356" cy="9937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0268" y="531699"/>
            <a:ext cx="198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CLIMATE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33423" y="323463"/>
            <a:ext cx="2167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LAND AVAILABLE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74169" y="1315154"/>
            <a:ext cx="2365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SUSTAINABLE</a:t>
            </a:r>
          </a:p>
          <a:p>
            <a:r>
              <a:rPr lang="en-US" sz="3000" b="1" dirty="0" smtClean="0"/>
              <a:t>PRODUCTION</a:t>
            </a:r>
            <a:endParaRPr lang="en-US" sz="3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32283" y="2152018"/>
            <a:ext cx="216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DROUGHTS</a:t>
            </a:r>
          </a:p>
          <a:p>
            <a:r>
              <a:rPr lang="en-US" sz="3200" b="1" dirty="0" smtClean="0"/>
              <a:t>STORMS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32283" y="3941744"/>
            <a:ext cx="216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QUALITY OF</a:t>
            </a:r>
          </a:p>
          <a:p>
            <a:r>
              <a:rPr lang="en-US" sz="3000" b="1" dirty="0" smtClean="0"/>
              <a:t>LIFE</a:t>
            </a:r>
            <a:endParaRPr lang="en-US" sz="3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67366" y="4069063"/>
            <a:ext cx="226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OKLAHOMA</a:t>
            </a:r>
          </a:p>
          <a:p>
            <a:r>
              <a:rPr lang="en-US" sz="3000" b="1" dirty="0" smtClean="0"/>
              <a:t>MIGRATION</a:t>
            </a:r>
            <a:endParaRPr lang="en-US" sz="3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52659" y="5642773"/>
            <a:ext cx="2303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GREAT </a:t>
            </a:r>
          </a:p>
          <a:p>
            <a:r>
              <a:rPr lang="en-US" sz="3000" b="1" dirty="0" smtClean="0"/>
              <a:t>DEPRESSION</a:t>
            </a:r>
            <a:endParaRPr lang="en-US" sz="3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51249" y="5668315"/>
            <a:ext cx="2359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CALIFORNIA</a:t>
            </a:r>
          </a:p>
          <a:p>
            <a:r>
              <a:rPr lang="en-US" sz="3000" b="1" dirty="0" smtClean="0"/>
              <a:t>ECONOMY</a:t>
            </a:r>
            <a:endParaRPr lang="en-US" sz="3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460058" y="4860835"/>
            <a:ext cx="198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CONFLICT</a:t>
            </a:r>
            <a:endParaRPr lang="en-US" sz="3200" b="1" dirty="0"/>
          </a:p>
        </p:txBody>
      </p:sp>
      <p:sp>
        <p:nvSpPr>
          <p:cNvPr id="24" name="Right Arrow 23"/>
          <p:cNvSpPr/>
          <p:nvPr/>
        </p:nvSpPr>
        <p:spPr>
          <a:xfrm>
            <a:off x="2652914" y="578553"/>
            <a:ext cx="680961" cy="4910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3985808" y="1455305"/>
            <a:ext cx="727706" cy="5452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400000">
            <a:off x="3736572" y="3314995"/>
            <a:ext cx="680961" cy="4910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405591" y="4298087"/>
            <a:ext cx="680961" cy="4910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405591" y="5919649"/>
            <a:ext cx="680961" cy="4910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413231">
            <a:off x="9119038" y="4011795"/>
            <a:ext cx="680961" cy="4910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9652487">
            <a:off x="9119576" y="5919647"/>
            <a:ext cx="680961" cy="491065"/>
          </a:xfrm>
          <a:prstGeom prst="rightArrow">
            <a:avLst>
              <a:gd name="adj1" fmla="val 50000"/>
              <a:gd name="adj2" fmla="val 588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ircular Arrow 30"/>
          <p:cNvSpPr/>
          <p:nvPr/>
        </p:nvSpPr>
        <p:spPr>
          <a:xfrm rot="10800000">
            <a:off x="4998814" y="548195"/>
            <a:ext cx="1674962" cy="1704972"/>
          </a:xfrm>
          <a:prstGeom prst="circularArrow">
            <a:avLst>
              <a:gd name="adj1" fmla="val 0"/>
              <a:gd name="adj2" fmla="val 1142319"/>
              <a:gd name="adj3" fmla="val 18864072"/>
              <a:gd name="adj4" fmla="val 11435416"/>
              <a:gd name="adj5" fmla="val 12500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rot="10800000">
            <a:off x="5116016" y="1610369"/>
            <a:ext cx="2050281" cy="1677297"/>
          </a:xfrm>
          <a:prstGeom prst="circularArrow">
            <a:avLst>
              <a:gd name="adj1" fmla="val 0"/>
              <a:gd name="adj2" fmla="val 1142319"/>
              <a:gd name="adj3" fmla="val 18864072"/>
              <a:gd name="adj4" fmla="val 11435416"/>
              <a:gd name="adj5" fmla="val 12500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rot="4198555" flipV="1">
            <a:off x="2004652" y="4410612"/>
            <a:ext cx="1334649" cy="1564692"/>
          </a:xfrm>
          <a:prstGeom prst="circularArrow">
            <a:avLst>
              <a:gd name="adj1" fmla="val 0"/>
              <a:gd name="adj2" fmla="val 1142319"/>
              <a:gd name="adj3" fmla="val 18864072"/>
              <a:gd name="adj4" fmla="val 11435416"/>
              <a:gd name="adj5" fmla="val 12500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15163189" flipV="1">
            <a:off x="4514287" y="4663264"/>
            <a:ext cx="1334649" cy="1564692"/>
          </a:xfrm>
          <a:prstGeom prst="circularArrow">
            <a:avLst>
              <a:gd name="adj1" fmla="val 0"/>
              <a:gd name="adj2" fmla="val 1142319"/>
              <a:gd name="adj3" fmla="val 18864072"/>
              <a:gd name="adj4" fmla="val 11435416"/>
              <a:gd name="adj5" fmla="val 12500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Plus 36"/>
          <p:cNvSpPr/>
          <p:nvPr/>
        </p:nvSpPr>
        <p:spPr>
          <a:xfrm>
            <a:off x="4449633" y="2489191"/>
            <a:ext cx="718690" cy="646727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4126163" y="5639160"/>
            <a:ext cx="718690" cy="646727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/>
          <p:cNvSpPr/>
          <p:nvPr/>
        </p:nvSpPr>
        <p:spPr>
          <a:xfrm>
            <a:off x="7912785" y="4265483"/>
            <a:ext cx="718690" cy="646727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inus 39"/>
          <p:cNvSpPr/>
          <p:nvPr/>
        </p:nvSpPr>
        <p:spPr>
          <a:xfrm>
            <a:off x="4569547" y="386466"/>
            <a:ext cx="858534" cy="491065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inus 40"/>
          <p:cNvSpPr/>
          <p:nvPr/>
        </p:nvSpPr>
        <p:spPr>
          <a:xfrm>
            <a:off x="3935557" y="4388312"/>
            <a:ext cx="858534" cy="491065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inus 41"/>
          <p:cNvSpPr/>
          <p:nvPr/>
        </p:nvSpPr>
        <p:spPr>
          <a:xfrm>
            <a:off x="7799653" y="5958149"/>
            <a:ext cx="858534" cy="491065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6" y="3044377"/>
            <a:ext cx="6427158" cy="3691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2927"/>
          <a:stretch/>
        </p:blipFill>
        <p:spPr>
          <a:xfrm>
            <a:off x="5777680" y="128788"/>
            <a:ext cx="6264604" cy="4465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80" y="128788"/>
            <a:ext cx="5337556" cy="3998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5245" b="7660"/>
          <a:stretch/>
        </p:blipFill>
        <p:spPr>
          <a:xfrm>
            <a:off x="7219345" y="4533362"/>
            <a:ext cx="4625577" cy="23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045" y="416641"/>
            <a:ext cx="4944414" cy="84548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Rising Role of Women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546" y="1532586"/>
            <a:ext cx="7482626" cy="517730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Eleanor Roosevelt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Secretary of Labor Frances Perkins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Director of the Office of Minority Affairs Mary McLeod Bethune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Scientific strides: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Cultural Anthropology</a:t>
            </a:r>
          </a:p>
          <a:p>
            <a:pPr lvl="2"/>
            <a:r>
              <a:rPr lang="en-US" sz="2800" b="1" dirty="0" smtClean="0">
                <a:latin typeface="Baskerville Old Face" panose="02020602080505020303" pitchFamily="18" charset="0"/>
              </a:rPr>
              <a:t>Ruth Benedict</a:t>
            </a:r>
          </a:p>
          <a:p>
            <a:pPr lvl="2"/>
            <a:r>
              <a:rPr lang="en-US" sz="2800" b="1" dirty="0" smtClean="0">
                <a:latin typeface="Baskerville Old Face" panose="02020602080505020303" pitchFamily="18" charset="0"/>
              </a:rPr>
              <a:t>Margaret Mead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Literature</a:t>
            </a:r>
          </a:p>
          <a:p>
            <a:pPr lvl="2"/>
            <a:r>
              <a:rPr lang="en-US" sz="2800" b="1" dirty="0" smtClean="0">
                <a:latin typeface="Baskerville Old Face" panose="02020602080505020303" pitchFamily="18" charset="0"/>
              </a:rPr>
              <a:t>Pearl S. Buck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685" y="199757"/>
            <a:ext cx="4633592" cy="3470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755" t="13665" r="10302" b="44405"/>
          <a:stretch/>
        </p:blipFill>
        <p:spPr>
          <a:xfrm>
            <a:off x="4868214" y="3290417"/>
            <a:ext cx="4456090" cy="3264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675" y="3022978"/>
            <a:ext cx="2425602" cy="36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29282" cy="729579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Native Americans 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918" y="1204175"/>
            <a:ext cx="5561712" cy="566670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Indian Reorganization Act of 1934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Commissioner of Indian Affairs John Collier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Reversed forced assimilation polices from the Dawes Act 1887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Tribes to self-govern with local governments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Preserve traditions and culture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Not all supported: 200 tribes did; 77 didn’t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Fear of turning Native Americans into a “living museum”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10" t="6926" r="2918" b="14966"/>
          <a:stretch/>
        </p:blipFill>
        <p:spPr>
          <a:xfrm>
            <a:off x="5787629" y="169807"/>
            <a:ext cx="6404371" cy="3664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68" t="16197" r="8372" b="12770"/>
          <a:stretch/>
        </p:blipFill>
        <p:spPr>
          <a:xfrm>
            <a:off x="7104224" y="3284112"/>
            <a:ext cx="5087776" cy="33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04256" cy="755337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1936 Election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425" y="1519707"/>
            <a:ext cx="11186375" cy="4657256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Baskerville Old Face" panose="02020602080505020303" pitchFamily="18" charset="0"/>
              </a:rPr>
              <a:t>FDR: The Champ of the “forgotten man”</a:t>
            </a:r>
          </a:p>
          <a:p>
            <a:pPr lvl="1"/>
            <a:r>
              <a:rPr lang="en-US" sz="3000" b="1" dirty="0" smtClean="0">
                <a:latin typeface="Baskerville Old Face" panose="02020602080505020303" pitchFamily="18" charset="0"/>
              </a:rPr>
              <a:t>Appealed to Blacks, urban people, immigrants, poor and women</a:t>
            </a:r>
          </a:p>
          <a:p>
            <a:r>
              <a:rPr lang="en-US" sz="3000" b="1" dirty="0" smtClean="0">
                <a:latin typeface="Baskerville Old Face" panose="02020602080505020303" pitchFamily="18" charset="0"/>
              </a:rPr>
              <a:t>Republican Alfred Landon</a:t>
            </a:r>
          </a:p>
          <a:p>
            <a:pPr lvl="1"/>
            <a:r>
              <a:rPr lang="en-US" sz="3000" b="1" dirty="0" smtClean="0">
                <a:latin typeface="Baskerville Old Face" panose="02020602080505020303" pitchFamily="18" charset="0"/>
              </a:rPr>
              <a:t>Moderate KS Governor</a:t>
            </a:r>
          </a:p>
          <a:p>
            <a:pPr lvl="1"/>
            <a:r>
              <a:rPr lang="en-US" sz="3000" b="1" dirty="0" smtClean="0">
                <a:latin typeface="Baskerville Old Face" panose="02020602080505020303" pitchFamily="18" charset="0"/>
              </a:rPr>
              <a:t>Ok with some of New Deal, not SS Act</a:t>
            </a:r>
          </a:p>
          <a:p>
            <a:pPr lvl="1"/>
            <a:r>
              <a:rPr lang="en-US" sz="3000" b="1" dirty="0" smtClean="0">
                <a:latin typeface="Baskerville Old Face" panose="02020602080505020303" pitchFamily="18" charset="0"/>
              </a:rPr>
              <a:t>Supported by Hoover and American Liberty League</a:t>
            </a:r>
          </a:p>
          <a:p>
            <a:pPr lvl="2"/>
            <a:r>
              <a:rPr lang="en-US" sz="3000" b="1" dirty="0" smtClean="0">
                <a:latin typeface="Baskerville Old Face" panose="02020602080505020303" pitchFamily="18" charset="0"/>
              </a:rPr>
              <a:t>FDR was a socialist</a:t>
            </a:r>
          </a:p>
          <a:p>
            <a:r>
              <a:rPr lang="en-US" sz="3000" b="1" dirty="0" smtClean="0">
                <a:latin typeface="Baskerville Old Face" panose="02020602080505020303" pitchFamily="18" charset="0"/>
              </a:rPr>
              <a:t>FDR sworn in 1/20/37; not March 4</a:t>
            </a:r>
            <a:r>
              <a:rPr lang="en-US" sz="3000" b="1" baseline="30000" dirty="0" smtClean="0">
                <a:latin typeface="Baskerville Old Face" panose="02020602080505020303" pitchFamily="18" charset="0"/>
              </a:rPr>
              <a:t>th</a:t>
            </a:r>
            <a:endParaRPr lang="en-US" sz="3000" b="1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sz="3000" b="1" dirty="0" smtClean="0">
                <a:latin typeface="Baskerville Old Face" panose="02020602080505020303" pitchFamily="18" charset="0"/>
              </a:rPr>
              <a:t>20</a:t>
            </a:r>
            <a:r>
              <a:rPr lang="en-US" sz="3000" b="1" baseline="30000" dirty="0" smtClean="0">
                <a:latin typeface="Baskerville Old Face" panose="02020602080505020303" pitchFamily="18" charset="0"/>
              </a:rPr>
              <a:t>th</a:t>
            </a:r>
            <a:r>
              <a:rPr lang="en-US" sz="3000" b="1" dirty="0" smtClean="0">
                <a:latin typeface="Baskerville Old Face" panose="02020602080505020303" pitchFamily="18" charset="0"/>
              </a:rPr>
              <a:t> Amendment shortened pre-inauguration period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507" y="2979915"/>
            <a:ext cx="2793815" cy="35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763" y="1691649"/>
            <a:ext cx="5459569" cy="729579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FDR’s Image is Marred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19" y="3161763"/>
            <a:ext cx="11749826" cy="3129567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Baskerville Old Face" panose="02020602080505020303" pitchFamily="18" charset="0"/>
              </a:rPr>
              <a:t>Supreme court</a:t>
            </a:r>
          </a:p>
          <a:p>
            <a:pPr lvl="1"/>
            <a:r>
              <a:rPr lang="en-US" sz="3000" b="1" dirty="0" smtClean="0">
                <a:latin typeface="Baskerville Old Face" panose="02020602080505020303" pitchFamily="18" charset="0"/>
              </a:rPr>
              <a:t>9 justices, conservative (4 by Harding)</a:t>
            </a:r>
          </a:p>
          <a:p>
            <a:pPr lvl="1"/>
            <a:r>
              <a:rPr lang="en-US" sz="3000" b="1" dirty="0" smtClean="0">
                <a:latin typeface="Baskerville Old Face" panose="02020602080505020303" pitchFamily="18" charset="0"/>
              </a:rPr>
              <a:t>Requests 6 more justices</a:t>
            </a:r>
          </a:p>
          <a:p>
            <a:pPr lvl="1"/>
            <a:r>
              <a:rPr lang="en-US" sz="3000" b="1" dirty="0" smtClean="0">
                <a:latin typeface="Baskerville Old Face" panose="02020602080505020303" pitchFamily="18" charset="0"/>
              </a:rPr>
              <a:t>Seen as court-packing</a:t>
            </a:r>
          </a:p>
          <a:p>
            <a:pPr lvl="1"/>
            <a:r>
              <a:rPr lang="en-US" sz="3000" b="1" dirty="0" smtClean="0">
                <a:latin typeface="Baskerville Old Face" panose="02020602080505020303" pitchFamily="18" charset="0"/>
              </a:rPr>
              <a:t>Undermining checks and balances</a:t>
            </a:r>
          </a:p>
          <a:p>
            <a:pPr lvl="1"/>
            <a:r>
              <a:rPr lang="en-US" sz="3000" b="1" dirty="0" smtClean="0">
                <a:latin typeface="Baskerville Old Face" panose="02020602080505020303" pitchFamily="18" charset="0"/>
              </a:rPr>
              <a:t>Results in conservative justices supporting some liberal policies</a:t>
            </a:r>
            <a:endParaRPr lang="en-US" sz="30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287" y="159063"/>
            <a:ext cx="5297510" cy="40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40" y="453510"/>
            <a:ext cx="8935763" cy="57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5408054" cy="67806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What’s the Deal?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862" y="1413501"/>
            <a:ext cx="9761113" cy="53221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1937 economic downturn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New Social Security taxes cut into payrolls</a:t>
            </a:r>
            <a:endParaRPr lang="en-US" sz="3200" b="1" dirty="0">
              <a:latin typeface="Baskerville Old Face" panose="02020602080505020303" pitchFamily="18" charset="0"/>
            </a:endParaRP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Focus had been to payoff war deficit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John Maynard Keynes 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Economist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Okay for governments to run deficit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Embraced by FDR: turning point in economy</a:t>
            </a:r>
          </a:p>
          <a:p>
            <a:pPr lvl="1"/>
            <a:r>
              <a:rPr lang="en-US" sz="3200" b="1" dirty="0" smtClean="0">
                <a:latin typeface="Baskerville Old Face" panose="02020602080505020303" pitchFamily="18" charset="0"/>
              </a:rPr>
              <a:t>Use spending and fiscal policy to bolster economy</a:t>
            </a:r>
          </a:p>
          <a:p>
            <a:pPr lvl="2"/>
            <a:r>
              <a:rPr lang="en-US" sz="3200" b="1" dirty="0" smtClean="0">
                <a:latin typeface="Baskerville Old Face" panose="02020602080505020303" pitchFamily="18" charset="0"/>
              </a:rPr>
              <a:t>‘37 planned deficit spending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531" y="1318162"/>
            <a:ext cx="4835469" cy="30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80020" cy="716700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Changes in Congress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183" y="1300766"/>
            <a:ext cx="8190963" cy="454624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Congress was getting more conservative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FDR wanted to reorganize national administration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Seen as autocratic ambition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Hatch Act 1939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Stopped Federal Administrators from actively campaigning and soliciting for $ while in office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No fed funds for political purposes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No collecting $ from relief payments</a:t>
            </a:r>
          </a:p>
          <a:p>
            <a:pPr lvl="1"/>
            <a:r>
              <a:rPr lang="en-US" sz="2800" b="1" dirty="0" smtClean="0">
                <a:latin typeface="Baskerville Old Face" panose="02020602080505020303" pitchFamily="18" charset="0"/>
              </a:rPr>
              <a:t>Limits on campaign contributions and expenditures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Anti-New Deal Sentiments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183" y="1326524"/>
            <a:ext cx="8950817" cy="4850439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1939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Waste, confusion, too many agencies created (bureaucracy)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Bitter businesses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Handouts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Depression not over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Leftist/communist Brain Trust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FDR is a Jewish sympathizer 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Too much improvising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Broken promises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Debt went from $19.4B in 1932 to $40.4B in 1939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7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5" t="1984" r="13484" b="6134"/>
          <a:stretch/>
        </p:blipFill>
        <p:spPr>
          <a:xfrm>
            <a:off x="3052293" y="195348"/>
            <a:ext cx="6143221" cy="65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5626994" cy="67806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New Deal Supporters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304" y="1455313"/>
            <a:ext cx="11173496" cy="472165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latin typeface="Baskerville Old Face" panose="02020602080505020303" pitchFamily="18" charset="0"/>
              </a:rPr>
              <a:t>Need for haste</a:t>
            </a:r>
          </a:p>
          <a:p>
            <a:r>
              <a:rPr lang="en-US" sz="2600" b="1" dirty="0" smtClean="0">
                <a:latin typeface="Baskerville Old Face" panose="02020602080505020303" pitchFamily="18" charset="0"/>
              </a:rPr>
              <a:t>Human “budget” vs. economic “budget”</a:t>
            </a:r>
          </a:p>
          <a:p>
            <a:r>
              <a:rPr lang="en-US" sz="2600" b="1" dirty="0" smtClean="0">
                <a:latin typeface="Baskerville Old Face" panose="02020602080505020303" pitchFamily="18" charset="0"/>
              </a:rPr>
              <a:t>Moral obligation (justified)</a:t>
            </a:r>
          </a:p>
          <a:p>
            <a:r>
              <a:rPr lang="en-US" sz="2600" b="1" dirty="0" smtClean="0">
                <a:latin typeface="Baskerville Old Face" panose="02020602080505020303" pitchFamily="18" charset="0"/>
              </a:rPr>
              <a:t>Actually helped Big Business</a:t>
            </a:r>
          </a:p>
          <a:p>
            <a:pPr lvl="1"/>
            <a:r>
              <a:rPr lang="en-US" sz="2600" b="1" dirty="0" smtClean="0">
                <a:latin typeface="Baskerville Old Face" panose="02020602080505020303" pitchFamily="18" charset="0"/>
              </a:rPr>
              <a:t>Deflected public anger</a:t>
            </a:r>
          </a:p>
          <a:p>
            <a:r>
              <a:rPr lang="en-US" sz="2600" b="1" dirty="0" smtClean="0">
                <a:latin typeface="Baskerville Old Face" panose="02020602080505020303" pitchFamily="18" charset="0"/>
              </a:rPr>
              <a:t>Rise in national debt seen as not b/c of New Deal, but because of WWII</a:t>
            </a:r>
          </a:p>
          <a:p>
            <a:pPr lvl="1"/>
            <a:r>
              <a:rPr lang="en-US" sz="2600" b="1" dirty="0" smtClean="0">
                <a:latin typeface="Baskerville Old Face" panose="02020602080505020303" pitchFamily="18" charset="0"/>
              </a:rPr>
              <a:t>Went to $258B in 1945</a:t>
            </a:r>
          </a:p>
          <a:p>
            <a:r>
              <a:rPr lang="en-US" sz="2600" b="1" dirty="0" smtClean="0">
                <a:latin typeface="Baskerville Old Face" panose="02020602080505020303" pitchFamily="18" charset="0"/>
              </a:rPr>
              <a:t>FDR preserved Democracy when the world was in economic crisis</a:t>
            </a:r>
          </a:p>
          <a:p>
            <a:pPr lvl="1"/>
            <a:r>
              <a:rPr lang="en-US" sz="2600" b="1" dirty="0" smtClean="0">
                <a:latin typeface="Baskerville Old Face" panose="02020602080505020303" pitchFamily="18" charset="0"/>
              </a:rPr>
              <a:t>Rest were going to extremes: fascism or socialism</a:t>
            </a:r>
          </a:p>
          <a:p>
            <a:pPr lvl="1"/>
            <a:r>
              <a:rPr lang="en-US" sz="2600" b="1" dirty="0" smtClean="0">
                <a:latin typeface="Baskerville Old Face" panose="02020602080505020303" pitchFamily="18" charset="0"/>
              </a:rPr>
              <a:t>Hamiltonian: pro big government</a:t>
            </a:r>
          </a:p>
          <a:p>
            <a:pPr lvl="1"/>
            <a:r>
              <a:rPr lang="en-US" sz="2600" b="1" dirty="0" smtClean="0">
                <a:latin typeface="Baskerville Old Face" panose="02020602080505020303" pitchFamily="18" charset="0"/>
              </a:rPr>
              <a:t>Jeffersonian: pro common man </a:t>
            </a:r>
            <a:endParaRPr lang="en-US" sz="26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8230804"/>
              </p:ext>
            </p:extLst>
          </p:nvPr>
        </p:nvGraphicFramePr>
        <p:xfrm>
          <a:off x="257577" y="244699"/>
          <a:ext cx="11668260" cy="6465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39424" y="2884227"/>
            <a:ext cx="2421230" cy="1323439"/>
          </a:xfrm>
          <a:prstGeom prst="rect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1">
            <a:spAutoFit/>
          </a:bodyPr>
          <a:lstStyle/>
          <a:p>
            <a:r>
              <a:rPr lang="en-US" sz="4000" b="1" dirty="0" smtClean="0"/>
              <a:t>Market Crashes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020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30" t="1737" r="1569" b="3559"/>
          <a:stretch/>
        </p:blipFill>
        <p:spPr>
          <a:xfrm>
            <a:off x="1687133" y="212658"/>
            <a:ext cx="9131121" cy="653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4698"/>
            <a:ext cx="9652000" cy="600155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latin typeface="Baskerville Old Face" panose="02020602080505020303" pitchFamily="18" charset="0"/>
              </a:rPr>
              <a:t>“we’re firing, not hiring”</a:t>
            </a:r>
            <a:endParaRPr lang="en-US" sz="46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33" y="1016987"/>
            <a:ext cx="9652000" cy="4638984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atin typeface="Baskerville Old Face" panose="02020602080505020303" pitchFamily="18" charset="0"/>
              </a:rPr>
              <a:t>Foreclosures</a:t>
            </a:r>
          </a:p>
          <a:p>
            <a:r>
              <a:rPr lang="en-US" sz="3400" b="1" dirty="0" smtClean="0">
                <a:latin typeface="Baskerville Old Face" panose="02020602080505020303" pitchFamily="18" charset="0"/>
              </a:rPr>
              <a:t>Breadlines</a:t>
            </a:r>
          </a:p>
          <a:p>
            <a:r>
              <a:rPr lang="en-US" sz="3400" b="1" dirty="0" smtClean="0">
                <a:latin typeface="Baskerville Old Face" panose="02020602080505020303" pitchFamily="18" charset="0"/>
              </a:rPr>
              <a:t>Soup kitchens</a:t>
            </a:r>
          </a:p>
          <a:p>
            <a:r>
              <a:rPr lang="en-US" sz="3400" b="1" dirty="0" smtClean="0">
                <a:latin typeface="Baskerville Old Face" panose="02020602080505020303" pitchFamily="18" charset="0"/>
              </a:rPr>
              <a:t>Suicides</a:t>
            </a:r>
          </a:p>
          <a:p>
            <a:r>
              <a:rPr lang="en-US" sz="3400" b="1" dirty="0" smtClean="0">
                <a:latin typeface="Baskerville Old Face" panose="02020602080505020303" pitchFamily="18" charset="0"/>
              </a:rPr>
              <a:t>Lower birth rate</a:t>
            </a:r>
            <a:endParaRPr lang="en-US" sz="3400" b="1" dirty="0">
              <a:latin typeface="Baskerville Old Face" panose="02020602080505020303" pitchFamily="18" charset="0"/>
            </a:endParaRPr>
          </a:p>
          <a:p>
            <a:r>
              <a:rPr lang="en-US" sz="3400" b="1" dirty="0" smtClean="0">
                <a:latin typeface="Baskerville Old Face" panose="02020602080505020303" pitchFamily="18" charset="0"/>
              </a:rPr>
              <a:t>Hoover blankets</a:t>
            </a:r>
          </a:p>
          <a:p>
            <a:r>
              <a:rPr lang="en-US" sz="3400" b="1" dirty="0" err="1" smtClean="0">
                <a:latin typeface="Baskerville Old Face" panose="02020602080505020303" pitchFamily="18" charset="0"/>
              </a:rPr>
              <a:t>Hoovervilles</a:t>
            </a:r>
            <a:endParaRPr lang="en-US" sz="3400" b="1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sz="3000" b="1" dirty="0" smtClean="0">
                <a:latin typeface="Baskerville Old Face" panose="02020602080505020303" pitchFamily="18" charset="0"/>
              </a:rPr>
              <a:t>1</a:t>
            </a:r>
            <a:r>
              <a:rPr lang="en-US" sz="3000" b="1" baseline="30000" dirty="0" smtClean="0">
                <a:latin typeface="Baskerville Old Face" panose="02020602080505020303" pitchFamily="18" charset="0"/>
              </a:rPr>
              <a:t>st</a:t>
            </a:r>
            <a:r>
              <a:rPr lang="en-US" sz="3000" b="1" dirty="0" smtClean="0">
                <a:latin typeface="Baskerville Old Face" panose="02020602080505020303" pitchFamily="18" charset="0"/>
              </a:rPr>
              <a:t> in Seattle</a:t>
            </a:r>
            <a:endParaRPr lang="en-US" sz="30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623" y="844853"/>
            <a:ext cx="6798486" cy="4487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337" r="21618"/>
          <a:stretch/>
        </p:blipFill>
        <p:spPr>
          <a:xfrm>
            <a:off x="8049296" y="3034281"/>
            <a:ext cx="3841481" cy="36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0455"/>
            <a:ext cx="9652000" cy="587277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latin typeface="Baskerville Old Face" panose="02020602080505020303" pitchFamily="18" charset="0"/>
              </a:rPr>
              <a:t>But how could this happen?</a:t>
            </a:r>
            <a:endParaRPr lang="en-US" sz="42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174" y="1016988"/>
            <a:ext cx="9652000" cy="4638984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Baskerville Old Face" panose="02020602080505020303" pitchFamily="18" charset="0"/>
              </a:rPr>
              <a:t>Technology/mechanization</a:t>
            </a:r>
          </a:p>
          <a:p>
            <a:r>
              <a:rPr lang="en-US" sz="3400" b="1" dirty="0" smtClean="0">
                <a:latin typeface="Baskerville Old Face" panose="02020602080505020303" pitchFamily="18" charset="0"/>
              </a:rPr>
              <a:t>Too much $ into too few hands</a:t>
            </a:r>
          </a:p>
          <a:p>
            <a:r>
              <a:rPr lang="en-US" sz="3400" b="1" dirty="0" smtClean="0">
                <a:latin typeface="Baskerville Old Face" panose="02020602080505020303" pitchFamily="18" charset="0"/>
              </a:rPr>
              <a:t>$ spent on capital, not labor</a:t>
            </a:r>
          </a:p>
          <a:p>
            <a:r>
              <a:rPr lang="en-US" sz="3400" b="1" dirty="0" smtClean="0">
                <a:latin typeface="Baskerville Old Face" panose="02020602080505020303" pitchFamily="18" charset="0"/>
              </a:rPr>
              <a:t>Credit</a:t>
            </a:r>
            <a:endParaRPr lang="en-US" sz="3400" b="1" dirty="0">
              <a:latin typeface="Baskerville Old Face" panose="02020602080505020303" pitchFamily="18" charset="0"/>
            </a:endParaRPr>
          </a:p>
          <a:p>
            <a:r>
              <a:rPr lang="en-US" sz="3400" b="1" dirty="0" smtClean="0">
                <a:latin typeface="Baskerville Old Face" panose="02020602080505020303" pitchFamily="18" charset="0"/>
              </a:rPr>
              <a:t>Weather</a:t>
            </a:r>
          </a:p>
          <a:p>
            <a:r>
              <a:rPr lang="en-US" sz="3400" b="1" dirty="0">
                <a:latin typeface="Baskerville Old Face" panose="02020602080505020303" pitchFamily="18" charset="0"/>
              </a:rPr>
              <a:t>A</a:t>
            </a:r>
            <a:r>
              <a:rPr lang="en-US" sz="3400" b="1" dirty="0" smtClean="0">
                <a:latin typeface="Baskerville Old Face" panose="02020602080505020303" pitchFamily="18" charset="0"/>
              </a:rPr>
              <a:t>broad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29" t="5956" r="5526" b="9266"/>
          <a:stretch/>
        </p:blipFill>
        <p:spPr>
          <a:xfrm>
            <a:off x="3811072" y="2851155"/>
            <a:ext cx="4830652" cy="3881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824" t="6579" r="6201"/>
          <a:stretch/>
        </p:blipFill>
        <p:spPr>
          <a:xfrm>
            <a:off x="8770668" y="143813"/>
            <a:ext cx="3197203" cy="55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085BEA-B7CB-4515-B506-28FF6F96B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2198</Words>
  <Application>Microsoft Office PowerPoint</Application>
  <PresentationFormat>Widescreen</PresentationFormat>
  <Paragraphs>452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Baskerville Old Face</vt:lpstr>
      <vt:lpstr>Calibri</vt:lpstr>
      <vt:lpstr>Calibri Light</vt:lpstr>
      <vt:lpstr>Office Theme</vt:lpstr>
      <vt:lpstr>The Party’s Over</vt:lpstr>
      <vt:lpstr>The Party That CAN’T  End</vt:lpstr>
      <vt:lpstr>Last Call: The Beginning of “The Dirty Thirties” </vt:lpstr>
      <vt:lpstr>PowerPoint Presentation</vt:lpstr>
      <vt:lpstr>PowerPoint Presentation</vt:lpstr>
      <vt:lpstr>PowerPoint Presentation</vt:lpstr>
      <vt:lpstr>PowerPoint Presentation</vt:lpstr>
      <vt:lpstr>“we’re firing, not hiring”</vt:lpstr>
      <vt:lpstr>But how could this happen?</vt:lpstr>
      <vt:lpstr>Hoover policies…</vt:lpstr>
      <vt:lpstr>A good president for a different time</vt:lpstr>
      <vt:lpstr>Hoover Dam</vt:lpstr>
      <vt:lpstr>Bonus Army</vt:lpstr>
      <vt:lpstr>PowerPoint Presentation</vt:lpstr>
      <vt:lpstr>Hoover continued</vt:lpstr>
      <vt:lpstr>Franklin Delano Roosevelt</vt:lpstr>
      <vt:lpstr>Eleanor Roosevelt</vt:lpstr>
      <vt:lpstr>Personal Life of the Roosevelts</vt:lpstr>
      <vt:lpstr>FDR’s “Indiscretions”</vt:lpstr>
      <vt:lpstr>1932 Election</vt:lpstr>
      <vt:lpstr>The only thing to fear…</vt:lpstr>
      <vt:lpstr>New Dealers</vt:lpstr>
      <vt:lpstr>FDR as President</vt:lpstr>
      <vt:lpstr>National Recovery Administration</vt:lpstr>
      <vt:lpstr>National Industrial Recovery Act</vt:lpstr>
      <vt:lpstr>Bank Reform</vt:lpstr>
      <vt:lpstr>Long Run Bank Reform</vt:lpstr>
      <vt:lpstr>Economic Reforms</vt:lpstr>
      <vt:lpstr>Job Creation</vt:lpstr>
      <vt:lpstr>TVA: Tennessee Valley Authority</vt:lpstr>
      <vt:lpstr>PowerPoint Presentation</vt:lpstr>
      <vt:lpstr>PWA: Public Works Admin</vt:lpstr>
      <vt:lpstr>AAA: New Deal and Farmers</vt:lpstr>
      <vt:lpstr>NRA: Destined to Fail</vt:lpstr>
      <vt:lpstr>Committee for Industrial Organizations</vt:lpstr>
      <vt:lpstr>Fair Labor Standards Act 1938</vt:lpstr>
      <vt:lpstr>Housing Reform</vt:lpstr>
      <vt:lpstr>PowerPoint Presentation</vt:lpstr>
      <vt:lpstr>Social Security</vt:lpstr>
      <vt:lpstr>Budget Cuts: Trying to Tackle the Deficit</vt:lpstr>
      <vt:lpstr>Extremists and Times of Trouble</vt:lpstr>
      <vt:lpstr>Signs of the Apocalypse: Dust Bowl Clip </vt:lpstr>
      <vt:lpstr>PowerPoint Presentation</vt:lpstr>
      <vt:lpstr>PowerPoint Presentation</vt:lpstr>
      <vt:lpstr>PowerPoint Presentation</vt:lpstr>
      <vt:lpstr>Rising Role of Women</vt:lpstr>
      <vt:lpstr>Native Americans </vt:lpstr>
      <vt:lpstr>1936 Election</vt:lpstr>
      <vt:lpstr>FDR’s Image is Marred</vt:lpstr>
      <vt:lpstr>What’s the Deal?</vt:lpstr>
      <vt:lpstr>Changes in Congress</vt:lpstr>
      <vt:lpstr>Anti-New Deal Sentiments</vt:lpstr>
      <vt:lpstr>PowerPoint Presentation</vt:lpstr>
      <vt:lpstr>New Deal Supporters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2015-04-04T14:20:16Z</dcterms:created>
  <dcterms:modified xsi:type="dcterms:W3CDTF">2015-04-08T18:57:18Z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TC034604999991</vt:lpwstr>
  </property>
</Properties>
</file>