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9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81D67-628A-4F3F-9ABB-B2EF6BCDDFC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117D97-6D98-4D30-B686-FF900F4B773E}">
      <dgm:prSet phldrT="[Text]"/>
      <dgm:spPr/>
      <dgm:t>
        <a:bodyPr/>
        <a:lstStyle/>
        <a:p>
          <a:r>
            <a:rPr lang="en-US" dirty="0" smtClean="0"/>
            <a:t>1.Serbia</a:t>
          </a:r>
          <a:endParaRPr lang="en-US" dirty="0"/>
        </a:p>
      </dgm:t>
    </dgm:pt>
    <dgm:pt modelId="{E4D3308F-9F35-450F-B478-5F982A3FDCEA}" type="parTrans" cxnId="{19D3DF49-FBFA-4778-A9D2-CA24AAD03D04}">
      <dgm:prSet/>
      <dgm:spPr/>
      <dgm:t>
        <a:bodyPr/>
        <a:lstStyle/>
        <a:p>
          <a:endParaRPr lang="en-US"/>
        </a:p>
      </dgm:t>
    </dgm:pt>
    <dgm:pt modelId="{D9DEFBFD-9377-4C8D-AB16-4C7E38F351FD}" type="sibTrans" cxnId="{19D3DF49-FBFA-4778-A9D2-CA24AAD03D04}">
      <dgm:prSet/>
      <dgm:spPr/>
      <dgm:t>
        <a:bodyPr/>
        <a:lstStyle/>
        <a:p>
          <a:endParaRPr lang="en-US"/>
        </a:p>
      </dgm:t>
    </dgm:pt>
    <dgm:pt modelId="{E51AEB43-D9E1-49A0-B444-FE184ABB97DD}">
      <dgm:prSet phldrT="[Text]"/>
      <dgm:spPr/>
      <dgm:t>
        <a:bodyPr/>
        <a:lstStyle/>
        <a:p>
          <a:r>
            <a:rPr lang="en-US" dirty="0" smtClean="0"/>
            <a:t>Assassinates F. Ferdinand</a:t>
          </a:r>
          <a:endParaRPr lang="en-US" dirty="0"/>
        </a:p>
      </dgm:t>
    </dgm:pt>
    <dgm:pt modelId="{6D6509B8-FD10-4137-8D57-77E05137C240}" type="parTrans" cxnId="{8176361F-8B56-4439-A717-B1294A3CB739}">
      <dgm:prSet/>
      <dgm:spPr/>
      <dgm:t>
        <a:bodyPr/>
        <a:lstStyle/>
        <a:p>
          <a:endParaRPr lang="en-US"/>
        </a:p>
      </dgm:t>
    </dgm:pt>
    <dgm:pt modelId="{15601B15-E859-4800-BE0D-088EE684EB21}" type="sibTrans" cxnId="{8176361F-8B56-4439-A717-B1294A3CB739}">
      <dgm:prSet/>
      <dgm:spPr/>
      <dgm:t>
        <a:bodyPr/>
        <a:lstStyle/>
        <a:p>
          <a:endParaRPr lang="en-US"/>
        </a:p>
      </dgm:t>
    </dgm:pt>
    <dgm:pt modelId="{3E845B2F-7278-4F49-8396-B499440B045C}">
      <dgm:prSet phldrT="[Text]"/>
      <dgm:spPr/>
      <dgm:t>
        <a:bodyPr/>
        <a:lstStyle/>
        <a:p>
          <a:r>
            <a:rPr lang="en-US" dirty="0" smtClean="0"/>
            <a:t>2.A-H</a:t>
          </a:r>
          <a:endParaRPr lang="en-US" dirty="0"/>
        </a:p>
      </dgm:t>
    </dgm:pt>
    <dgm:pt modelId="{B8A41D31-D143-4FCB-AD71-BDE52DEB146F}" type="parTrans" cxnId="{D63C6D00-716A-4CF1-9CB1-6E670418FF7B}">
      <dgm:prSet/>
      <dgm:spPr/>
      <dgm:t>
        <a:bodyPr/>
        <a:lstStyle/>
        <a:p>
          <a:endParaRPr lang="en-US"/>
        </a:p>
      </dgm:t>
    </dgm:pt>
    <dgm:pt modelId="{CAA15383-3292-4EC4-8D30-4EE4B6F85F38}" type="sibTrans" cxnId="{D63C6D00-716A-4CF1-9CB1-6E670418FF7B}">
      <dgm:prSet/>
      <dgm:spPr/>
      <dgm:t>
        <a:bodyPr/>
        <a:lstStyle/>
        <a:p>
          <a:endParaRPr lang="en-US"/>
        </a:p>
      </dgm:t>
    </dgm:pt>
    <dgm:pt modelId="{E6BB4B7D-CD11-4178-A831-9ACE7EC45ABF}">
      <dgm:prSet phldrT="[Text]"/>
      <dgm:spPr/>
      <dgm:t>
        <a:bodyPr/>
        <a:lstStyle/>
        <a:p>
          <a:r>
            <a:rPr lang="en-US" dirty="0" smtClean="0"/>
            <a:t>Serbia doesn’t cooperate</a:t>
          </a:r>
          <a:endParaRPr lang="en-US" dirty="0"/>
        </a:p>
      </dgm:t>
    </dgm:pt>
    <dgm:pt modelId="{C0BA29BB-F6A1-4D0F-BB0F-77DAF352D05E}" type="parTrans" cxnId="{72ABB91D-9A3A-4C86-AC9F-3525F4E3E360}">
      <dgm:prSet/>
      <dgm:spPr/>
      <dgm:t>
        <a:bodyPr/>
        <a:lstStyle/>
        <a:p>
          <a:endParaRPr lang="en-US"/>
        </a:p>
      </dgm:t>
    </dgm:pt>
    <dgm:pt modelId="{5E71C7BB-8005-4B66-A3D4-60739F9C9CAB}" type="sibTrans" cxnId="{72ABB91D-9A3A-4C86-AC9F-3525F4E3E360}">
      <dgm:prSet/>
      <dgm:spPr/>
      <dgm:t>
        <a:bodyPr/>
        <a:lstStyle/>
        <a:p>
          <a:endParaRPr lang="en-US"/>
        </a:p>
      </dgm:t>
    </dgm:pt>
    <dgm:pt modelId="{B9ED903E-72C3-4CC3-8B44-840E7BB9BC91}">
      <dgm:prSet phldrT="[Text]"/>
      <dgm:spPr/>
      <dgm:t>
        <a:bodyPr/>
        <a:lstStyle/>
        <a:p>
          <a:r>
            <a:rPr lang="en-US" dirty="0" smtClean="0"/>
            <a:t>Declares war</a:t>
          </a:r>
          <a:endParaRPr lang="en-US" dirty="0"/>
        </a:p>
      </dgm:t>
    </dgm:pt>
    <dgm:pt modelId="{378F6BA8-36BF-44CC-9CFE-3D93AE0CFC5D}" type="parTrans" cxnId="{95B0AB1C-F776-491B-97F7-30DBD77B488E}">
      <dgm:prSet/>
      <dgm:spPr/>
      <dgm:t>
        <a:bodyPr/>
        <a:lstStyle/>
        <a:p>
          <a:endParaRPr lang="en-US"/>
        </a:p>
      </dgm:t>
    </dgm:pt>
    <dgm:pt modelId="{0C43A9F4-EA8C-4759-A769-7306D1DA7F55}" type="sibTrans" cxnId="{95B0AB1C-F776-491B-97F7-30DBD77B488E}">
      <dgm:prSet/>
      <dgm:spPr/>
      <dgm:t>
        <a:bodyPr/>
        <a:lstStyle/>
        <a:p>
          <a:endParaRPr lang="en-US"/>
        </a:p>
      </dgm:t>
    </dgm:pt>
    <dgm:pt modelId="{4D77F311-C0A1-4B37-BE77-52DBF89563C5}">
      <dgm:prSet phldrT="[Text]"/>
      <dgm:spPr/>
      <dgm:t>
        <a:bodyPr/>
        <a:lstStyle/>
        <a:p>
          <a:r>
            <a:rPr lang="en-US" dirty="0" smtClean="0"/>
            <a:t>3.Russia</a:t>
          </a:r>
          <a:endParaRPr lang="en-US" dirty="0"/>
        </a:p>
      </dgm:t>
    </dgm:pt>
    <dgm:pt modelId="{13F7ABF2-6F7E-41F2-A69E-B99F47A894B7}" type="parTrans" cxnId="{7C9D8F95-24C3-469E-A1B6-6E93D321F755}">
      <dgm:prSet/>
      <dgm:spPr/>
      <dgm:t>
        <a:bodyPr/>
        <a:lstStyle/>
        <a:p>
          <a:endParaRPr lang="en-US"/>
        </a:p>
      </dgm:t>
    </dgm:pt>
    <dgm:pt modelId="{6860462A-5E74-4D7B-860B-BD32FAD4A0D1}" type="sibTrans" cxnId="{7C9D8F95-24C3-469E-A1B6-6E93D321F755}">
      <dgm:prSet/>
      <dgm:spPr/>
      <dgm:t>
        <a:bodyPr/>
        <a:lstStyle/>
        <a:p>
          <a:endParaRPr lang="en-US"/>
        </a:p>
      </dgm:t>
    </dgm:pt>
    <dgm:pt modelId="{8090D39B-1C44-4050-8E40-9DEDE0CF2BE1}">
      <dgm:prSet phldrT="[Text]"/>
      <dgm:spPr/>
      <dgm:t>
        <a:bodyPr/>
        <a:lstStyle/>
        <a:p>
          <a:r>
            <a:rPr lang="en-US" dirty="0" smtClean="0"/>
            <a:t>Comes to Serbia’s aid</a:t>
          </a:r>
          <a:endParaRPr lang="en-US" dirty="0"/>
        </a:p>
      </dgm:t>
    </dgm:pt>
    <dgm:pt modelId="{8FB103FB-5037-4338-A448-A686CBED1611}" type="parTrans" cxnId="{8AE765D8-D218-48E5-ABF6-83B87745797D}">
      <dgm:prSet/>
      <dgm:spPr/>
      <dgm:t>
        <a:bodyPr/>
        <a:lstStyle/>
        <a:p>
          <a:endParaRPr lang="en-US"/>
        </a:p>
      </dgm:t>
    </dgm:pt>
    <dgm:pt modelId="{0FC68F34-8D6C-4174-8D3A-582508381FD8}" type="sibTrans" cxnId="{8AE765D8-D218-48E5-ABF6-83B87745797D}">
      <dgm:prSet/>
      <dgm:spPr/>
      <dgm:t>
        <a:bodyPr/>
        <a:lstStyle/>
        <a:p>
          <a:endParaRPr lang="en-US"/>
        </a:p>
      </dgm:t>
    </dgm:pt>
    <dgm:pt modelId="{C82A202A-CE54-4CB3-B8EC-F6E925951BE0}">
      <dgm:prSet phldrT="[Text]" phldr="1"/>
      <dgm:spPr/>
      <dgm:t>
        <a:bodyPr/>
        <a:lstStyle/>
        <a:p>
          <a:endParaRPr lang="en-US" dirty="0"/>
        </a:p>
      </dgm:t>
    </dgm:pt>
    <dgm:pt modelId="{AC15A301-7489-4132-B586-A3CE14A569FF}" type="parTrans" cxnId="{958AFA22-C00B-4448-8C37-07498C4E9167}">
      <dgm:prSet/>
      <dgm:spPr/>
      <dgm:t>
        <a:bodyPr/>
        <a:lstStyle/>
        <a:p>
          <a:endParaRPr lang="en-US"/>
        </a:p>
      </dgm:t>
    </dgm:pt>
    <dgm:pt modelId="{BB716E23-FE31-4DBC-BDE9-AD186BE3D0D8}" type="sibTrans" cxnId="{958AFA22-C00B-4448-8C37-07498C4E9167}">
      <dgm:prSet/>
      <dgm:spPr/>
      <dgm:t>
        <a:bodyPr/>
        <a:lstStyle/>
        <a:p>
          <a:endParaRPr lang="en-US"/>
        </a:p>
      </dgm:t>
    </dgm:pt>
    <dgm:pt modelId="{AA464C11-38F3-4D75-855D-D337B1287990}">
      <dgm:prSet phldrT="[Text]"/>
      <dgm:spPr/>
      <dgm:t>
        <a:bodyPr/>
        <a:lstStyle/>
        <a:p>
          <a:r>
            <a:rPr lang="en-US" dirty="0" smtClean="0"/>
            <a:t>Wilhelm demands investigation</a:t>
          </a:r>
          <a:endParaRPr lang="en-US" dirty="0"/>
        </a:p>
      </dgm:t>
    </dgm:pt>
    <dgm:pt modelId="{5CCADD61-6CE5-4AE9-9B92-58915E1143D2}" type="parTrans" cxnId="{906042F6-EE2F-434B-8801-17E91F44BB28}">
      <dgm:prSet/>
      <dgm:spPr/>
      <dgm:t>
        <a:bodyPr/>
        <a:lstStyle/>
        <a:p>
          <a:endParaRPr lang="en-US"/>
        </a:p>
      </dgm:t>
    </dgm:pt>
    <dgm:pt modelId="{96BDFB8B-2726-484F-8DFB-C348CD184D5A}" type="sibTrans" cxnId="{906042F6-EE2F-434B-8801-17E91F44BB28}">
      <dgm:prSet/>
      <dgm:spPr/>
      <dgm:t>
        <a:bodyPr/>
        <a:lstStyle/>
        <a:p>
          <a:endParaRPr lang="en-US"/>
        </a:p>
      </dgm:t>
    </dgm:pt>
    <dgm:pt modelId="{EC807751-97F6-49D8-9CC6-9656A69BE44B}">
      <dgm:prSet/>
      <dgm:spPr/>
      <dgm:t>
        <a:bodyPr/>
        <a:lstStyle/>
        <a:p>
          <a:r>
            <a:rPr lang="en-US" dirty="0" smtClean="0"/>
            <a:t>4.Germany</a:t>
          </a:r>
          <a:endParaRPr lang="en-US" dirty="0"/>
        </a:p>
      </dgm:t>
    </dgm:pt>
    <dgm:pt modelId="{E419589D-6E44-43EF-91D3-779ABFBC7DE7}" type="parTrans" cxnId="{AA7E917C-20E6-4075-BA11-E3F679084586}">
      <dgm:prSet/>
      <dgm:spPr/>
      <dgm:t>
        <a:bodyPr/>
        <a:lstStyle/>
        <a:p>
          <a:endParaRPr lang="en-US"/>
        </a:p>
      </dgm:t>
    </dgm:pt>
    <dgm:pt modelId="{0440257E-A9D4-4C50-97B9-B128CDCD8652}" type="sibTrans" cxnId="{AA7E917C-20E6-4075-BA11-E3F679084586}">
      <dgm:prSet/>
      <dgm:spPr/>
      <dgm:t>
        <a:bodyPr/>
        <a:lstStyle/>
        <a:p>
          <a:endParaRPr lang="en-US"/>
        </a:p>
      </dgm:t>
    </dgm:pt>
    <dgm:pt modelId="{3F02D0C0-2296-4D24-AA81-0BCACA012A2D}">
      <dgm:prSet/>
      <dgm:spPr/>
      <dgm:t>
        <a:bodyPr/>
        <a:lstStyle/>
        <a:p>
          <a:r>
            <a:rPr lang="en-US" dirty="0" smtClean="0"/>
            <a:t>Declares war Russia</a:t>
          </a:r>
          <a:endParaRPr lang="en-US" dirty="0"/>
        </a:p>
      </dgm:t>
    </dgm:pt>
    <dgm:pt modelId="{91A4B092-57BA-4122-84F1-7434EF737D61}" type="parTrans" cxnId="{46D7D321-97F0-4CC8-8076-5C50258369A1}">
      <dgm:prSet/>
      <dgm:spPr/>
      <dgm:t>
        <a:bodyPr/>
        <a:lstStyle/>
        <a:p>
          <a:endParaRPr lang="en-US"/>
        </a:p>
      </dgm:t>
    </dgm:pt>
    <dgm:pt modelId="{27A26A95-DC26-4DD1-A9C0-0378128FEE5E}" type="sibTrans" cxnId="{46D7D321-97F0-4CC8-8076-5C50258369A1}">
      <dgm:prSet/>
      <dgm:spPr/>
      <dgm:t>
        <a:bodyPr/>
        <a:lstStyle/>
        <a:p>
          <a:endParaRPr lang="en-US"/>
        </a:p>
      </dgm:t>
    </dgm:pt>
    <dgm:pt modelId="{75BB890A-78B1-4850-8AAE-E97F1C13C451}" type="pres">
      <dgm:prSet presAssocID="{D9081D67-628A-4F3F-9ABB-B2EF6BCDDFC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888F6D-E13E-4536-8EEA-CEEF9F23B8C5}" type="pres">
      <dgm:prSet presAssocID="{F9117D97-6D98-4D30-B686-FF900F4B773E}" presName="composite" presStyleCnt="0"/>
      <dgm:spPr/>
    </dgm:pt>
    <dgm:pt modelId="{0405829D-7537-4E55-9330-7BCE73418506}" type="pres">
      <dgm:prSet presAssocID="{F9117D97-6D98-4D30-B686-FF900F4B773E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5B172-22EB-48A6-ACAF-3AD91037C2D2}" type="pres">
      <dgm:prSet presAssocID="{F9117D97-6D98-4D30-B686-FF900F4B773E}" presName="descendantText" presStyleLbl="alignAcc1" presStyleIdx="0" presStyleCnt="4" custLinFactNeighborX="-902" custLinFactNeighborY="113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1A7B7-2634-4D26-B421-987093E71A87}" type="pres">
      <dgm:prSet presAssocID="{D9DEFBFD-9377-4C8D-AB16-4C7E38F351FD}" presName="sp" presStyleCnt="0"/>
      <dgm:spPr/>
    </dgm:pt>
    <dgm:pt modelId="{8D11FC60-B212-4D92-80A3-32A446EED741}" type="pres">
      <dgm:prSet presAssocID="{3E845B2F-7278-4F49-8396-B499440B045C}" presName="composite" presStyleCnt="0"/>
      <dgm:spPr/>
    </dgm:pt>
    <dgm:pt modelId="{65FD6C9A-5567-4E95-8829-1A7BB0FF95AE}" type="pres">
      <dgm:prSet presAssocID="{3E845B2F-7278-4F49-8396-B499440B045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DE853C-47EC-4D52-B399-AB59979F1456}" type="pres">
      <dgm:prSet presAssocID="{3E845B2F-7278-4F49-8396-B499440B045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EB53-95E4-462D-8DC1-B245FA203B56}" type="pres">
      <dgm:prSet presAssocID="{CAA15383-3292-4EC4-8D30-4EE4B6F85F38}" presName="sp" presStyleCnt="0"/>
      <dgm:spPr/>
    </dgm:pt>
    <dgm:pt modelId="{93F14BD1-DD21-43EB-B143-22CB22EB27B5}" type="pres">
      <dgm:prSet presAssocID="{4D77F311-C0A1-4B37-BE77-52DBF89563C5}" presName="composite" presStyleCnt="0"/>
      <dgm:spPr/>
    </dgm:pt>
    <dgm:pt modelId="{04F0E307-D315-40C9-8185-B8F0D0CAA541}" type="pres">
      <dgm:prSet presAssocID="{4D77F311-C0A1-4B37-BE77-52DBF89563C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46396E-E07F-4054-926C-28C1F41AF5C6}" type="pres">
      <dgm:prSet presAssocID="{4D77F311-C0A1-4B37-BE77-52DBF89563C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A82A1-57F4-4B43-8310-FBCCABF22409}" type="pres">
      <dgm:prSet presAssocID="{6860462A-5E74-4D7B-860B-BD32FAD4A0D1}" presName="sp" presStyleCnt="0"/>
      <dgm:spPr/>
    </dgm:pt>
    <dgm:pt modelId="{449CA79E-192E-4F8C-AB1F-673A164431BF}" type="pres">
      <dgm:prSet presAssocID="{EC807751-97F6-49D8-9CC6-9656A69BE44B}" presName="composite" presStyleCnt="0"/>
      <dgm:spPr/>
    </dgm:pt>
    <dgm:pt modelId="{E6A67574-6F45-44E3-B9D7-B4157F2F080A}" type="pres">
      <dgm:prSet presAssocID="{EC807751-97F6-49D8-9CC6-9656A69BE44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8C9E7-CA67-4123-A55C-3EBA2427734C}" type="pres">
      <dgm:prSet presAssocID="{EC807751-97F6-49D8-9CC6-9656A69BE44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439536-4CAD-47CD-8489-57DD99E9F018}" type="presOf" srcId="{F9117D97-6D98-4D30-B686-FF900F4B773E}" destId="{0405829D-7537-4E55-9330-7BCE73418506}" srcOrd="0" destOrd="0" presId="urn:microsoft.com/office/officeart/2005/8/layout/chevron2"/>
    <dgm:cxn modelId="{95B0AB1C-F776-491B-97F7-30DBD77B488E}" srcId="{3E845B2F-7278-4F49-8396-B499440B045C}" destId="{B9ED903E-72C3-4CC3-8B44-840E7BB9BC91}" srcOrd="1" destOrd="0" parTransId="{378F6BA8-36BF-44CC-9CFE-3D93AE0CFC5D}" sibTransId="{0C43A9F4-EA8C-4759-A769-7306D1DA7F55}"/>
    <dgm:cxn modelId="{4E67C037-17B6-4D1B-9529-03C1D8C2911E}" type="presOf" srcId="{B9ED903E-72C3-4CC3-8B44-840E7BB9BC91}" destId="{71DE853C-47EC-4D52-B399-AB59979F1456}" srcOrd="0" destOrd="1" presId="urn:microsoft.com/office/officeart/2005/8/layout/chevron2"/>
    <dgm:cxn modelId="{906042F6-EE2F-434B-8801-17E91F44BB28}" srcId="{F9117D97-6D98-4D30-B686-FF900F4B773E}" destId="{AA464C11-38F3-4D75-855D-D337B1287990}" srcOrd="1" destOrd="0" parTransId="{5CCADD61-6CE5-4AE9-9B92-58915E1143D2}" sibTransId="{96BDFB8B-2726-484F-8DFB-C348CD184D5A}"/>
    <dgm:cxn modelId="{9DB158E3-2019-4178-8EAB-E13A74F7112E}" type="presOf" srcId="{4D77F311-C0A1-4B37-BE77-52DBF89563C5}" destId="{04F0E307-D315-40C9-8185-B8F0D0CAA541}" srcOrd="0" destOrd="0" presId="urn:microsoft.com/office/officeart/2005/8/layout/chevron2"/>
    <dgm:cxn modelId="{D63C6D00-716A-4CF1-9CB1-6E670418FF7B}" srcId="{D9081D67-628A-4F3F-9ABB-B2EF6BCDDFCB}" destId="{3E845B2F-7278-4F49-8396-B499440B045C}" srcOrd="1" destOrd="0" parTransId="{B8A41D31-D143-4FCB-AD71-BDE52DEB146F}" sibTransId="{CAA15383-3292-4EC4-8D30-4EE4B6F85F38}"/>
    <dgm:cxn modelId="{19D3DF49-FBFA-4778-A9D2-CA24AAD03D04}" srcId="{D9081D67-628A-4F3F-9ABB-B2EF6BCDDFCB}" destId="{F9117D97-6D98-4D30-B686-FF900F4B773E}" srcOrd="0" destOrd="0" parTransId="{E4D3308F-9F35-450F-B478-5F982A3FDCEA}" sibTransId="{D9DEFBFD-9377-4C8D-AB16-4C7E38F351FD}"/>
    <dgm:cxn modelId="{958AFA22-C00B-4448-8C37-07498C4E9167}" srcId="{4D77F311-C0A1-4B37-BE77-52DBF89563C5}" destId="{C82A202A-CE54-4CB3-B8EC-F6E925951BE0}" srcOrd="1" destOrd="0" parTransId="{AC15A301-7489-4132-B586-A3CE14A569FF}" sibTransId="{BB716E23-FE31-4DBC-BDE9-AD186BE3D0D8}"/>
    <dgm:cxn modelId="{8176361F-8B56-4439-A717-B1294A3CB739}" srcId="{F9117D97-6D98-4D30-B686-FF900F4B773E}" destId="{E51AEB43-D9E1-49A0-B444-FE184ABB97DD}" srcOrd="0" destOrd="0" parTransId="{6D6509B8-FD10-4137-8D57-77E05137C240}" sibTransId="{15601B15-E859-4800-BE0D-088EE684EB21}"/>
    <dgm:cxn modelId="{46D7D321-97F0-4CC8-8076-5C50258369A1}" srcId="{EC807751-97F6-49D8-9CC6-9656A69BE44B}" destId="{3F02D0C0-2296-4D24-AA81-0BCACA012A2D}" srcOrd="0" destOrd="0" parTransId="{91A4B092-57BA-4122-84F1-7434EF737D61}" sibTransId="{27A26A95-DC26-4DD1-A9C0-0378128FEE5E}"/>
    <dgm:cxn modelId="{2040BC83-B56C-494F-9347-C181DDB53AB3}" type="presOf" srcId="{C82A202A-CE54-4CB3-B8EC-F6E925951BE0}" destId="{3E46396E-E07F-4054-926C-28C1F41AF5C6}" srcOrd="0" destOrd="1" presId="urn:microsoft.com/office/officeart/2005/8/layout/chevron2"/>
    <dgm:cxn modelId="{614D43B3-C81C-4876-944B-1DED8B6722E6}" type="presOf" srcId="{3F02D0C0-2296-4D24-AA81-0BCACA012A2D}" destId="{77B8C9E7-CA67-4123-A55C-3EBA2427734C}" srcOrd="0" destOrd="0" presId="urn:microsoft.com/office/officeart/2005/8/layout/chevron2"/>
    <dgm:cxn modelId="{AE979AC9-1284-4640-B3D9-C59A2815BCED}" type="presOf" srcId="{E51AEB43-D9E1-49A0-B444-FE184ABB97DD}" destId="{E3A5B172-22EB-48A6-ACAF-3AD91037C2D2}" srcOrd="0" destOrd="0" presId="urn:microsoft.com/office/officeart/2005/8/layout/chevron2"/>
    <dgm:cxn modelId="{7C9D8F95-24C3-469E-A1B6-6E93D321F755}" srcId="{D9081D67-628A-4F3F-9ABB-B2EF6BCDDFCB}" destId="{4D77F311-C0A1-4B37-BE77-52DBF89563C5}" srcOrd="2" destOrd="0" parTransId="{13F7ABF2-6F7E-41F2-A69E-B99F47A894B7}" sibTransId="{6860462A-5E74-4D7B-860B-BD32FAD4A0D1}"/>
    <dgm:cxn modelId="{62E91620-FB83-454A-B72A-A168882A6702}" type="presOf" srcId="{3E845B2F-7278-4F49-8396-B499440B045C}" destId="{65FD6C9A-5567-4E95-8829-1A7BB0FF95AE}" srcOrd="0" destOrd="0" presId="urn:microsoft.com/office/officeart/2005/8/layout/chevron2"/>
    <dgm:cxn modelId="{8AE765D8-D218-48E5-ABF6-83B87745797D}" srcId="{4D77F311-C0A1-4B37-BE77-52DBF89563C5}" destId="{8090D39B-1C44-4050-8E40-9DEDE0CF2BE1}" srcOrd="0" destOrd="0" parTransId="{8FB103FB-5037-4338-A448-A686CBED1611}" sibTransId="{0FC68F34-8D6C-4174-8D3A-582508381FD8}"/>
    <dgm:cxn modelId="{F12F6D3D-05ED-434A-B0E2-A38C3D787BFC}" type="presOf" srcId="{EC807751-97F6-49D8-9CC6-9656A69BE44B}" destId="{E6A67574-6F45-44E3-B9D7-B4157F2F080A}" srcOrd="0" destOrd="0" presId="urn:microsoft.com/office/officeart/2005/8/layout/chevron2"/>
    <dgm:cxn modelId="{AA7E917C-20E6-4075-BA11-E3F679084586}" srcId="{D9081D67-628A-4F3F-9ABB-B2EF6BCDDFCB}" destId="{EC807751-97F6-49D8-9CC6-9656A69BE44B}" srcOrd="3" destOrd="0" parTransId="{E419589D-6E44-43EF-91D3-779ABFBC7DE7}" sibTransId="{0440257E-A9D4-4C50-97B9-B128CDCD8652}"/>
    <dgm:cxn modelId="{72ABB91D-9A3A-4C86-AC9F-3525F4E3E360}" srcId="{3E845B2F-7278-4F49-8396-B499440B045C}" destId="{E6BB4B7D-CD11-4178-A831-9ACE7EC45ABF}" srcOrd="0" destOrd="0" parTransId="{C0BA29BB-F6A1-4D0F-BB0F-77DAF352D05E}" sibTransId="{5E71C7BB-8005-4B66-A3D4-60739F9C9CAB}"/>
    <dgm:cxn modelId="{449B217E-E16A-41FA-9550-CEE00170DA73}" type="presOf" srcId="{AA464C11-38F3-4D75-855D-D337B1287990}" destId="{E3A5B172-22EB-48A6-ACAF-3AD91037C2D2}" srcOrd="0" destOrd="1" presId="urn:microsoft.com/office/officeart/2005/8/layout/chevron2"/>
    <dgm:cxn modelId="{EC55C3AC-5D55-4F5E-B4DF-B69C7C3603B3}" type="presOf" srcId="{E6BB4B7D-CD11-4178-A831-9ACE7EC45ABF}" destId="{71DE853C-47EC-4D52-B399-AB59979F1456}" srcOrd="0" destOrd="0" presId="urn:microsoft.com/office/officeart/2005/8/layout/chevron2"/>
    <dgm:cxn modelId="{321CA8E1-6F59-47D3-8234-D31B8B151AAA}" type="presOf" srcId="{D9081D67-628A-4F3F-9ABB-B2EF6BCDDFCB}" destId="{75BB890A-78B1-4850-8AAE-E97F1C13C451}" srcOrd="0" destOrd="0" presId="urn:microsoft.com/office/officeart/2005/8/layout/chevron2"/>
    <dgm:cxn modelId="{330CB28F-26E2-41EA-8A64-2A0EC5AD0523}" type="presOf" srcId="{8090D39B-1C44-4050-8E40-9DEDE0CF2BE1}" destId="{3E46396E-E07F-4054-926C-28C1F41AF5C6}" srcOrd="0" destOrd="0" presId="urn:microsoft.com/office/officeart/2005/8/layout/chevron2"/>
    <dgm:cxn modelId="{E456369D-5345-4011-A21E-4E13935251DE}" type="presParOf" srcId="{75BB890A-78B1-4850-8AAE-E97F1C13C451}" destId="{D0888F6D-E13E-4536-8EEA-CEEF9F23B8C5}" srcOrd="0" destOrd="0" presId="urn:microsoft.com/office/officeart/2005/8/layout/chevron2"/>
    <dgm:cxn modelId="{74C51F56-C877-40B9-9BB8-E7EEEE2E3B15}" type="presParOf" srcId="{D0888F6D-E13E-4536-8EEA-CEEF9F23B8C5}" destId="{0405829D-7537-4E55-9330-7BCE73418506}" srcOrd="0" destOrd="0" presId="urn:microsoft.com/office/officeart/2005/8/layout/chevron2"/>
    <dgm:cxn modelId="{A6AB73AE-84B9-4EF2-AC01-F05D33865C8C}" type="presParOf" srcId="{D0888F6D-E13E-4536-8EEA-CEEF9F23B8C5}" destId="{E3A5B172-22EB-48A6-ACAF-3AD91037C2D2}" srcOrd="1" destOrd="0" presId="urn:microsoft.com/office/officeart/2005/8/layout/chevron2"/>
    <dgm:cxn modelId="{F0545669-2B77-4F2E-8381-9F57222C62DC}" type="presParOf" srcId="{75BB890A-78B1-4850-8AAE-E97F1C13C451}" destId="{70C1A7B7-2634-4D26-B421-987093E71A87}" srcOrd="1" destOrd="0" presId="urn:microsoft.com/office/officeart/2005/8/layout/chevron2"/>
    <dgm:cxn modelId="{69BD18EB-BA95-4B8E-8489-80F1C2E1A2E2}" type="presParOf" srcId="{75BB890A-78B1-4850-8AAE-E97F1C13C451}" destId="{8D11FC60-B212-4D92-80A3-32A446EED741}" srcOrd="2" destOrd="0" presId="urn:microsoft.com/office/officeart/2005/8/layout/chevron2"/>
    <dgm:cxn modelId="{E2E7E5B8-BAAB-46D7-B16C-BF6C4CB262FC}" type="presParOf" srcId="{8D11FC60-B212-4D92-80A3-32A446EED741}" destId="{65FD6C9A-5567-4E95-8829-1A7BB0FF95AE}" srcOrd="0" destOrd="0" presId="urn:microsoft.com/office/officeart/2005/8/layout/chevron2"/>
    <dgm:cxn modelId="{268AAB40-F9AB-494B-B115-DB598A7DF4F8}" type="presParOf" srcId="{8D11FC60-B212-4D92-80A3-32A446EED741}" destId="{71DE853C-47EC-4D52-B399-AB59979F1456}" srcOrd="1" destOrd="0" presId="urn:microsoft.com/office/officeart/2005/8/layout/chevron2"/>
    <dgm:cxn modelId="{9728957E-027E-44EB-B41A-A25CD0423C24}" type="presParOf" srcId="{75BB890A-78B1-4850-8AAE-E97F1C13C451}" destId="{3C6BEB53-95E4-462D-8DC1-B245FA203B56}" srcOrd="3" destOrd="0" presId="urn:microsoft.com/office/officeart/2005/8/layout/chevron2"/>
    <dgm:cxn modelId="{5159F8EF-A2AA-4271-889A-BD5E05F4EB24}" type="presParOf" srcId="{75BB890A-78B1-4850-8AAE-E97F1C13C451}" destId="{93F14BD1-DD21-43EB-B143-22CB22EB27B5}" srcOrd="4" destOrd="0" presId="urn:microsoft.com/office/officeart/2005/8/layout/chevron2"/>
    <dgm:cxn modelId="{77279DB3-68DE-4B79-BAA4-61D6D4739F26}" type="presParOf" srcId="{93F14BD1-DD21-43EB-B143-22CB22EB27B5}" destId="{04F0E307-D315-40C9-8185-B8F0D0CAA541}" srcOrd="0" destOrd="0" presId="urn:microsoft.com/office/officeart/2005/8/layout/chevron2"/>
    <dgm:cxn modelId="{942B97BB-ED49-4FA3-8C4A-BBDF7D67D2D3}" type="presParOf" srcId="{93F14BD1-DD21-43EB-B143-22CB22EB27B5}" destId="{3E46396E-E07F-4054-926C-28C1F41AF5C6}" srcOrd="1" destOrd="0" presId="urn:microsoft.com/office/officeart/2005/8/layout/chevron2"/>
    <dgm:cxn modelId="{FCDE7ED2-DBDE-4317-8663-CD939A3C8E48}" type="presParOf" srcId="{75BB890A-78B1-4850-8AAE-E97F1C13C451}" destId="{DB2A82A1-57F4-4B43-8310-FBCCABF22409}" srcOrd="5" destOrd="0" presId="urn:microsoft.com/office/officeart/2005/8/layout/chevron2"/>
    <dgm:cxn modelId="{D7574DCB-EA1F-4D37-A9FA-A4F61FD329B3}" type="presParOf" srcId="{75BB890A-78B1-4850-8AAE-E97F1C13C451}" destId="{449CA79E-192E-4F8C-AB1F-673A164431BF}" srcOrd="6" destOrd="0" presId="urn:microsoft.com/office/officeart/2005/8/layout/chevron2"/>
    <dgm:cxn modelId="{8EF7A8F8-A740-4FBF-8CF7-B5B5C7C2990E}" type="presParOf" srcId="{449CA79E-192E-4F8C-AB1F-673A164431BF}" destId="{E6A67574-6F45-44E3-B9D7-B4157F2F080A}" srcOrd="0" destOrd="0" presId="urn:microsoft.com/office/officeart/2005/8/layout/chevron2"/>
    <dgm:cxn modelId="{8677C6F1-27A1-401B-909E-1E5570351A7B}" type="presParOf" srcId="{449CA79E-192E-4F8C-AB1F-673A164431BF}" destId="{77B8C9E7-CA67-4123-A55C-3EBA2427734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BDFCC-4D43-441D-98B8-4E87215CE27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BDF558-8574-4C0A-82E7-11B51290EB94}">
      <dgm:prSet phldrT="[Text]"/>
      <dgm:spPr/>
      <dgm:t>
        <a:bodyPr/>
        <a:lstStyle/>
        <a:p>
          <a:r>
            <a:rPr lang="en-US" dirty="0" smtClean="0"/>
            <a:t>5.France</a:t>
          </a:r>
          <a:endParaRPr lang="en-US" dirty="0"/>
        </a:p>
      </dgm:t>
    </dgm:pt>
    <dgm:pt modelId="{583E41D7-2798-40B7-8DCA-4DD0DE82DB17}" type="parTrans" cxnId="{306F03E3-ADFF-4806-BC13-CC98F9F15232}">
      <dgm:prSet/>
      <dgm:spPr/>
      <dgm:t>
        <a:bodyPr/>
        <a:lstStyle/>
        <a:p>
          <a:endParaRPr lang="en-US"/>
        </a:p>
      </dgm:t>
    </dgm:pt>
    <dgm:pt modelId="{4583083C-DF5A-4FBE-BCC1-0DB6CF250F10}" type="sibTrans" cxnId="{306F03E3-ADFF-4806-BC13-CC98F9F15232}">
      <dgm:prSet/>
      <dgm:spPr/>
      <dgm:t>
        <a:bodyPr/>
        <a:lstStyle/>
        <a:p>
          <a:endParaRPr lang="en-US"/>
        </a:p>
      </dgm:t>
    </dgm:pt>
    <dgm:pt modelId="{1FB9411C-8CD6-4B68-827B-74AC53FA80B6}">
      <dgm:prSet phldrT="[Text]"/>
      <dgm:spPr/>
      <dgm:t>
        <a:bodyPr/>
        <a:lstStyle/>
        <a:p>
          <a:r>
            <a:rPr lang="en-US" dirty="0" smtClean="0"/>
            <a:t>Declares war on Germany</a:t>
          </a:r>
          <a:endParaRPr lang="en-US" dirty="0"/>
        </a:p>
      </dgm:t>
    </dgm:pt>
    <dgm:pt modelId="{80C2EDAC-7ECB-4204-885A-68F24CECAE69}" type="parTrans" cxnId="{E1098AD0-0FE6-42D8-A8E1-55C09B469FC3}">
      <dgm:prSet/>
      <dgm:spPr/>
      <dgm:t>
        <a:bodyPr/>
        <a:lstStyle/>
        <a:p>
          <a:endParaRPr lang="en-US"/>
        </a:p>
      </dgm:t>
    </dgm:pt>
    <dgm:pt modelId="{41C95A0F-267C-4C3A-A928-8C25B0693FBB}" type="sibTrans" cxnId="{E1098AD0-0FE6-42D8-A8E1-55C09B469FC3}">
      <dgm:prSet/>
      <dgm:spPr/>
      <dgm:t>
        <a:bodyPr/>
        <a:lstStyle/>
        <a:p>
          <a:endParaRPr lang="en-US"/>
        </a:p>
      </dgm:t>
    </dgm:pt>
    <dgm:pt modelId="{E7020DD7-C940-4070-A319-0497C94A2643}">
      <dgm:prSet phldrT="[Text]"/>
      <dgm:spPr/>
      <dgm:t>
        <a:bodyPr/>
        <a:lstStyle/>
        <a:p>
          <a:r>
            <a:rPr lang="en-US" dirty="0" smtClean="0"/>
            <a:t>6.Germany</a:t>
          </a:r>
          <a:endParaRPr lang="en-US" dirty="0"/>
        </a:p>
      </dgm:t>
    </dgm:pt>
    <dgm:pt modelId="{48C1D5BA-A38C-4232-882E-9182988B4499}" type="parTrans" cxnId="{0C0CED32-CD6B-49F8-8467-688F8068B7ED}">
      <dgm:prSet/>
      <dgm:spPr/>
      <dgm:t>
        <a:bodyPr/>
        <a:lstStyle/>
        <a:p>
          <a:endParaRPr lang="en-US"/>
        </a:p>
      </dgm:t>
    </dgm:pt>
    <dgm:pt modelId="{A2924BDE-7827-4211-AD6D-465530827E9F}" type="sibTrans" cxnId="{0C0CED32-CD6B-49F8-8467-688F8068B7ED}">
      <dgm:prSet/>
      <dgm:spPr/>
      <dgm:t>
        <a:bodyPr/>
        <a:lstStyle/>
        <a:p>
          <a:endParaRPr lang="en-US"/>
        </a:p>
      </dgm:t>
    </dgm:pt>
    <dgm:pt modelId="{A8FB9031-7D0C-4551-8F9D-181DC3F25BAC}">
      <dgm:prSet phldrT="[Text]"/>
      <dgm:spPr/>
      <dgm:t>
        <a:bodyPr/>
        <a:lstStyle/>
        <a:p>
          <a:r>
            <a:rPr lang="en-US" dirty="0" smtClean="0"/>
            <a:t>Declares war on Belgium (neutral)</a:t>
          </a:r>
          <a:endParaRPr lang="en-US" dirty="0"/>
        </a:p>
      </dgm:t>
    </dgm:pt>
    <dgm:pt modelId="{EC573B0E-956B-49BC-98D0-84201515270B}" type="parTrans" cxnId="{C5A3CECC-B5FF-4318-9C1E-DF572EED15E1}">
      <dgm:prSet/>
      <dgm:spPr/>
      <dgm:t>
        <a:bodyPr/>
        <a:lstStyle/>
        <a:p>
          <a:endParaRPr lang="en-US"/>
        </a:p>
      </dgm:t>
    </dgm:pt>
    <dgm:pt modelId="{0107A1E9-3A43-42F2-B67C-99522AEA03BD}" type="sibTrans" cxnId="{C5A3CECC-B5FF-4318-9C1E-DF572EED15E1}">
      <dgm:prSet/>
      <dgm:spPr/>
      <dgm:t>
        <a:bodyPr/>
        <a:lstStyle/>
        <a:p>
          <a:endParaRPr lang="en-US"/>
        </a:p>
      </dgm:t>
    </dgm:pt>
    <dgm:pt modelId="{8906CEB2-D067-4CD2-B271-FC1915DEA095}">
      <dgm:prSet phldrT="[Text]"/>
      <dgm:spPr/>
      <dgm:t>
        <a:bodyPr/>
        <a:lstStyle/>
        <a:p>
          <a:r>
            <a:rPr lang="en-US" dirty="0" smtClean="0"/>
            <a:t>7.GB</a:t>
          </a:r>
          <a:endParaRPr lang="en-US" dirty="0"/>
        </a:p>
      </dgm:t>
    </dgm:pt>
    <dgm:pt modelId="{E536F175-C70F-4A93-99A3-25BFD8EDBE2F}" type="parTrans" cxnId="{E12B2F2E-B20A-4981-A8B1-3E2E0FE6B713}">
      <dgm:prSet/>
      <dgm:spPr/>
      <dgm:t>
        <a:bodyPr/>
        <a:lstStyle/>
        <a:p>
          <a:endParaRPr lang="en-US"/>
        </a:p>
      </dgm:t>
    </dgm:pt>
    <dgm:pt modelId="{B8432B78-522D-43CC-9AE3-A8A6CF5DB177}" type="sibTrans" cxnId="{E12B2F2E-B20A-4981-A8B1-3E2E0FE6B713}">
      <dgm:prSet/>
      <dgm:spPr/>
      <dgm:t>
        <a:bodyPr/>
        <a:lstStyle/>
        <a:p>
          <a:endParaRPr lang="en-US"/>
        </a:p>
      </dgm:t>
    </dgm:pt>
    <dgm:pt modelId="{CBD9B4FB-EA57-4469-B3B8-EA0E25BFBCDE}">
      <dgm:prSet phldrT="[Text]"/>
      <dgm:spPr/>
      <dgm:t>
        <a:bodyPr/>
        <a:lstStyle/>
        <a:p>
          <a:r>
            <a:rPr lang="en-US" dirty="0" smtClean="0"/>
            <a:t>Declares war on Germany</a:t>
          </a:r>
          <a:endParaRPr lang="en-US" dirty="0"/>
        </a:p>
      </dgm:t>
    </dgm:pt>
    <dgm:pt modelId="{6EA0CDC4-832F-490E-A22D-AF37DB507571}" type="parTrans" cxnId="{8319F379-FFDA-41BF-A4D4-AAB860E64C34}">
      <dgm:prSet/>
      <dgm:spPr/>
      <dgm:t>
        <a:bodyPr/>
        <a:lstStyle/>
        <a:p>
          <a:endParaRPr lang="en-US"/>
        </a:p>
      </dgm:t>
    </dgm:pt>
    <dgm:pt modelId="{24E46C9D-9E8D-4B06-BFDC-3757617FDF66}" type="sibTrans" cxnId="{8319F379-FFDA-41BF-A4D4-AAB860E64C34}">
      <dgm:prSet/>
      <dgm:spPr/>
      <dgm:t>
        <a:bodyPr/>
        <a:lstStyle/>
        <a:p>
          <a:endParaRPr lang="en-US"/>
        </a:p>
      </dgm:t>
    </dgm:pt>
    <dgm:pt modelId="{01DD70A8-DAC7-4338-9BCA-8BDE6C90C02E}">
      <dgm:prSet/>
      <dgm:spPr/>
      <dgm:t>
        <a:bodyPr/>
        <a:lstStyle/>
        <a:p>
          <a:r>
            <a:rPr lang="en-US" dirty="0" smtClean="0"/>
            <a:t>8.US</a:t>
          </a:r>
          <a:endParaRPr lang="en-US" dirty="0"/>
        </a:p>
      </dgm:t>
    </dgm:pt>
    <dgm:pt modelId="{9913A319-59FC-40D8-A431-954E6BF1C65E}" type="parTrans" cxnId="{16147F13-4A6E-4054-A83B-AD37A96C13C2}">
      <dgm:prSet/>
      <dgm:spPr/>
      <dgm:t>
        <a:bodyPr/>
        <a:lstStyle/>
        <a:p>
          <a:endParaRPr lang="en-US"/>
        </a:p>
      </dgm:t>
    </dgm:pt>
    <dgm:pt modelId="{F3ADAE91-21E2-4271-BF20-728B493DBFA7}" type="sibTrans" cxnId="{16147F13-4A6E-4054-A83B-AD37A96C13C2}">
      <dgm:prSet/>
      <dgm:spPr/>
      <dgm:t>
        <a:bodyPr/>
        <a:lstStyle/>
        <a:p>
          <a:endParaRPr lang="en-US"/>
        </a:p>
      </dgm:t>
    </dgm:pt>
    <dgm:pt modelId="{73C51EA0-EC08-4F19-860B-C3E6F6A9CA4A}">
      <dgm:prSet/>
      <dgm:spPr/>
      <dgm:t>
        <a:bodyPr/>
        <a:lstStyle/>
        <a:p>
          <a:r>
            <a:rPr lang="en-US" dirty="0" smtClean="0"/>
            <a:t>Declares war on Germany</a:t>
          </a:r>
          <a:endParaRPr lang="en-US" dirty="0"/>
        </a:p>
      </dgm:t>
    </dgm:pt>
    <dgm:pt modelId="{72B80A96-5F58-40D8-8D00-CB98F7D31CE0}" type="parTrans" cxnId="{27AFF352-EB68-45AC-ADD0-73A1DE1B8C59}">
      <dgm:prSet/>
      <dgm:spPr/>
      <dgm:t>
        <a:bodyPr/>
        <a:lstStyle/>
        <a:p>
          <a:endParaRPr lang="en-US"/>
        </a:p>
      </dgm:t>
    </dgm:pt>
    <dgm:pt modelId="{3F302927-8DA4-43EB-BA35-90FA83B20FBF}" type="sibTrans" cxnId="{27AFF352-EB68-45AC-ADD0-73A1DE1B8C59}">
      <dgm:prSet/>
      <dgm:spPr/>
      <dgm:t>
        <a:bodyPr/>
        <a:lstStyle/>
        <a:p>
          <a:endParaRPr lang="en-US"/>
        </a:p>
      </dgm:t>
    </dgm:pt>
    <dgm:pt modelId="{470617C1-7CB5-45D4-986C-8F8773565F9D}" type="pres">
      <dgm:prSet presAssocID="{007BDFCC-4D43-441D-98B8-4E87215CE27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5E9695-30F9-4004-9484-DD04309CCC84}" type="pres">
      <dgm:prSet presAssocID="{21BDF558-8574-4C0A-82E7-11B51290EB94}" presName="composite" presStyleCnt="0"/>
      <dgm:spPr/>
    </dgm:pt>
    <dgm:pt modelId="{80EA944D-49BF-4090-8234-87D6C182EA85}" type="pres">
      <dgm:prSet presAssocID="{21BDF558-8574-4C0A-82E7-11B51290EB9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48387-3954-41B0-9F26-7C7092CD820F}" type="pres">
      <dgm:prSet presAssocID="{21BDF558-8574-4C0A-82E7-11B51290EB94}" presName="descendantText" presStyleLbl="alignAcc1" presStyleIdx="0" presStyleCnt="4" custLinFactNeighborX="0" custLinFactNeighborY="30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C66F6-46C9-4234-9F80-A8FB991AB6F6}" type="pres">
      <dgm:prSet presAssocID="{4583083C-DF5A-4FBE-BCC1-0DB6CF250F10}" presName="sp" presStyleCnt="0"/>
      <dgm:spPr/>
    </dgm:pt>
    <dgm:pt modelId="{C9DC2430-A596-4328-BDFB-AFF5274AA170}" type="pres">
      <dgm:prSet presAssocID="{E7020DD7-C940-4070-A319-0497C94A2643}" presName="composite" presStyleCnt="0"/>
      <dgm:spPr/>
    </dgm:pt>
    <dgm:pt modelId="{9A63387F-B9E6-4C73-9136-C2B7FE6C9CCB}" type="pres">
      <dgm:prSet presAssocID="{E7020DD7-C940-4070-A319-0497C94A264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C3FBC-5906-49E0-A2B8-8818FD06D442}" type="pres">
      <dgm:prSet presAssocID="{E7020DD7-C940-4070-A319-0497C94A264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85759-8590-46BA-88FE-6AD044873696}" type="pres">
      <dgm:prSet presAssocID="{A2924BDE-7827-4211-AD6D-465530827E9F}" presName="sp" presStyleCnt="0"/>
      <dgm:spPr/>
    </dgm:pt>
    <dgm:pt modelId="{38BC95DA-D5BE-4BB2-8DF8-2C76F1D7D219}" type="pres">
      <dgm:prSet presAssocID="{8906CEB2-D067-4CD2-B271-FC1915DEA095}" presName="composite" presStyleCnt="0"/>
      <dgm:spPr/>
    </dgm:pt>
    <dgm:pt modelId="{A85C9868-BF36-4A44-952B-90D4DBD72547}" type="pres">
      <dgm:prSet presAssocID="{8906CEB2-D067-4CD2-B271-FC1915DEA09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E57F0C-AF04-4278-AE7D-F404C215BEFE}" type="pres">
      <dgm:prSet presAssocID="{8906CEB2-D067-4CD2-B271-FC1915DEA09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AF7DC-A287-4086-BE2F-75B85C8B1A5C}" type="pres">
      <dgm:prSet presAssocID="{B8432B78-522D-43CC-9AE3-A8A6CF5DB177}" presName="sp" presStyleCnt="0"/>
      <dgm:spPr/>
    </dgm:pt>
    <dgm:pt modelId="{67104EA2-3328-4E54-8EC2-D92BC5527D56}" type="pres">
      <dgm:prSet presAssocID="{01DD70A8-DAC7-4338-9BCA-8BDE6C90C02E}" presName="composite" presStyleCnt="0"/>
      <dgm:spPr/>
    </dgm:pt>
    <dgm:pt modelId="{8F0C1B4A-26AC-4E5B-A464-6CF6A0CEC2EA}" type="pres">
      <dgm:prSet presAssocID="{01DD70A8-DAC7-4338-9BCA-8BDE6C90C02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3E9B3-B44B-4E6D-A783-DA2600C20829}" type="pres">
      <dgm:prSet presAssocID="{01DD70A8-DAC7-4338-9BCA-8BDE6C90C02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2B2F2E-B20A-4981-A8B1-3E2E0FE6B713}" srcId="{007BDFCC-4D43-441D-98B8-4E87215CE272}" destId="{8906CEB2-D067-4CD2-B271-FC1915DEA095}" srcOrd="2" destOrd="0" parTransId="{E536F175-C70F-4A93-99A3-25BFD8EDBE2F}" sibTransId="{B8432B78-522D-43CC-9AE3-A8A6CF5DB177}"/>
    <dgm:cxn modelId="{0C0CED32-CD6B-49F8-8467-688F8068B7ED}" srcId="{007BDFCC-4D43-441D-98B8-4E87215CE272}" destId="{E7020DD7-C940-4070-A319-0497C94A2643}" srcOrd="1" destOrd="0" parTransId="{48C1D5BA-A38C-4232-882E-9182988B4499}" sibTransId="{A2924BDE-7827-4211-AD6D-465530827E9F}"/>
    <dgm:cxn modelId="{E5E0B411-CB9E-4DDF-ABED-FA1555D977E4}" type="presOf" srcId="{A8FB9031-7D0C-4551-8F9D-181DC3F25BAC}" destId="{2D3C3FBC-5906-49E0-A2B8-8818FD06D442}" srcOrd="0" destOrd="0" presId="urn:microsoft.com/office/officeart/2005/8/layout/chevron2"/>
    <dgm:cxn modelId="{24BB273C-F14F-4E82-800A-CC2099E1C598}" type="presOf" srcId="{E7020DD7-C940-4070-A319-0497C94A2643}" destId="{9A63387F-B9E6-4C73-9136-C2B7FE6C9CCB}" srcOrd="0" destOrd="0" presId="urn:microsoft.com/office/officeart/2005/8/layout/chevron2"/>
    <dgm:cxn modelId="{16147F13-4A6E-4054-A83B-AD37A96C13C2}" srcId="{007BDFCC-4D43-441D-98B8-4E87215CE272}" destId="{01DD70A8-DAC7-4338-9BCA-8BDE6C90C02E}" srcOrd="3" destOrd="0" parTransId="{9913A319-59FC-40D8-A431-954E6BF1C65E}" sibTransId="{F3ADAE91-21E2-4271-BF20-728B493DBFA7}"/>
    <dgm:cxn modelId="{BA4FE70E-529D-4CB3-B202-7455E9FE6044}" type="presOf" srcId="{CBD9B4FB-EA57-4469-B3B8-EA0E25BFBCDE}" destId="{05E57F0C-AF04-4278-AE7D-F404C215BEFE}" srcOrd="0" destOrd="0" presId="urn:microsoft.com/office/officeart/2005/8/layout/chevron2"/>
    <dgm:cxn modelId="{E1098AD0-0FE6-42D8-A8E1-55C09B469FC3}" srcId="{21BDF558-8574-4C0A-82E7-11B51290EB94}" destId="{1FB9411C-8CD6-4B68-827B-74AC53FA80B6}" srcOrd="0" destOrd="0" parTransId="{80C2EDAC-7ECB-4204-885A-68F24CECAE69}" sibTransId="{41C95A0F-267C-4C3A-A928-8C25B0693FBB}"/>
    <dgm:cxn modelId="{FE1A4641-4F00-4C15-BF97-AE1FE67E2863}" type="presOf" srcId="{1FB9411C-8CD6-4B68-827B-74AC53FA80B6}" destId="{86248387-3954-41B0-9F26-7C7092CD820F}" srcOrd="0" destOrd="0" presId="urn:microsoft.com/office/officeart/2005/8/layout/chevron2"/>
    <dgm:cxn modelId="{8319F379-FFDA-41BF-A4D4-AAB860E64C34}" srcId="{8906CEB2-D067-4CD2-B271-FC1915DEA095}" destId="{CBD9B4FB-EA57-4469-B3B8-EA0E25BFBCDE}" srcOrd="0" destOrd="0" parTransId="{6EA0CDC4-832F-490E-A22D-AF37DB507571}" sibTransId="{24E46C9D-9E8D-4B06-BFDC-3757617FDF66}"/>
    <dgm:cxn modelId="{4E8264C5-C051-431F-A973-A6EFF7AE2FB0}" type="presOf" srcId="{8906CEB2-D067-4CD2-B271-FC1915DEA095}" destId="{A85C9868-BF36-4A44-952B-90D4DBD72547}" srcOrd="0" destOrd="0" presId="urn:microsoft.com/office/officeart/2005/8/layout/chevron2"/>
    <dgm:cxn modelId="{306F03E3-ADFF-4806-BC13-CC98F9F15232}" srcId="{007BDFCC-4D43-441D-98B8-4E87215CE272}" destId="{21BDF558-8574-4C0A-82E7-11B51290EB94}" srcOrd="0" destOrd="0" parTransId="{583E41D7-2798-40B7-8DCA-4DD0DE82DB17}" sibTransId="{4583083C-DF5A-4FBE-BCC1-0DB6CF250F10}"/>
    <dgm:cxn modelId="{B42A1DC0-8BC5-46E6-9C2F-71A47D69633A}" type="presOf" srcId="{01DD70A8-DAC7-4338-9BCA-8BDE6C90C02E}" destId="{8F0C1B4A-26AC-4E5B-A464-6CF6A0CEC2EA}" srcOrd="0" destOrd="0" presId="urn:microsoft.com/office/officeart/2005/8/layout/chevron2"/>
    <dgm:cxn modelId="{DE3D132E-2A5D-4419-8BB2-15790EC61E5B}" type="presOf" srcId="{007BDFCC-4D43-441D-98B8-4E87215CE272}" destId="{470617C1-7CB5-45D4-986C-8F8773565F9D}" srcOrd="0" destOrd="0" presId="urn:microsoft.com/office/officeart/2005/8/layout/chevron2"/>
    <dgm:cxn modelId="{27AFF352-EB68-45AC-ADD0-73A1DE1B8C59}" srcId="{01DD70A8-DAC7-4338-9BCA-8BDE6C90C02E}" destId="{73C51EA0-EC08-4F19-860B-C3E6F6A9CA4A}" srcOrd="0" destOrd="0" parTransId="{72B80A96-5F58-40D8-8D00-CB98F7D31CE0}" sibTransId="{3F302927-8DA4-43EB-BA35-90FA83B20FBF}"/>
    <dgm:cxn modelId="{C5A3CECC-B5FF-4318-9C1E-DF572EED15E1}" srcId="{E7020DD7-C940-4070-A319-0497C94A2643}" destId="{A8FB9031-7D0C-4551-8F9D-181DC3F25BAC}" srcOrd="0" destOrd="0" parTransId="{EC573B0E-956B-49BC-98D0-84201515270B}" sibTransId="{0107A1E9-3A43-42F2-B67C-99522AEA03BD}"/>
    <dgm:cxn modelId="{E2698491-B9D8-4EC4-8F8B-A9A6DF9F52DA}" type="presOf" srcId="{21BDF558-8574-4C0A-82E7-11B51290EB94}" destId="{80EA944D-49BF-4090-8234-87D6C182EA85}" srcOrd="0" destOrd="0" presId="urn:microsoft.com/office/officeart/2005/8/layout/chevron2"/>
    <dgm:cxn modelId="{16C8CB27-05D0-457D-81BD-DA16D1B69D87}" type="presOf" srcId="{73C51EA0-EC08-4F19-860B-C3E6F6A9CA4A}" destId="{04D3E9B3-B44B-4E6D-A783-DA2600C20829}" srcOrd="0" destOrd="0" presId="urn:microsoft.com/office/officeart/2005/8/layout/chevron2"/>
    <dgm:cxn modelId="{FA60F339-2A86-43B3-AFFF-06CF59E23128}" type="presParOf" srcId="{470617C1-7CB5-45D4-986C-8F8773565F9D}" destId="{495E9695-30F9-4004-9484-DD04309CCC84}" srcOrd="0" destOrd="0" presId="urn:microsoft.com/office/officeart/2005/8/layout/chevron2"/>
    <dgm:cxn modelId="{02A7BBD1-E301-4C1F-A4BD-736E7939AA80}" type="presParOf" srcId="{495E9695-30F9-4004-9484-DD04309CCC84}" destId="{80EA944D-49BF-4090-8234-87D6C182EA85}" srcOrd="0" destOrd="0" presId="urn:microsoft.com/office/officeart/2005/8/layout/chevron2"/>
    <dgm:cxn modelId="{00E25603-BED4-462E-8773-DEF26CEA03A8}" type="presParOf" srcId="{495E9695-30F9-4004-9484-DD04309CCC84}" destId="{86248387-3954-41B0-9F26-7C7092CD820F}" srcOrd="1" destOrd="0" presId="urn:microsoft.com/office/officeart/2005/8/layout/chevron2"/>
    <dgm:cxn modelId="{21FE3B37-44B5-4F35-974C-EB21E9888951}" type="presParOf" srcId="{470617C1-7CB5-45D4-986C-8F8773565F9D}" destId="{D6FC66F6-46C9-4234-9F80-A8FB991AB6F6}" srcOrd="1" destOrd="0" presId="urn:microsoft.com/office/officeart/2005/8/layout/chevron2"/>
    <dgm:cxn modelId="{E9BD917D-59B2-48CF-A871-489245E037B9}" type="presParOf" srcId="{470617C1-7CB5-45D4-986C-8F8773565F9D}" destId="{C9DC2430-A596-4328-BDFB-AFF5274AA170}" srcOrd="2" destOrd="0" presId="urn:microsoft.com/office/officeart/2005/8/layout/chevron2"/>
    <dgm:cxn modelId="{428321E0-153E-4E4A-ADC4-F72368C42E22}" type="presParOf" srcId="{C9DC2430-A596-4328-BDFB-AFF5274AA170}" destId="{9A63387F-B9E6-4C73-9136-C2B7FE6C9CCB}" srcOrd="0" destOrd="0" presId="urn:microsoft.com/office/officeart/2005/8/layout/chevron2"/>
    <dgm:cxn modelId="{2703F263-81EF-4F98-A55E-3CCFFDC73E2D}" type="presParOf" srcId="{C9DC2430-A596-4328-BDFB-AFF5274AA170}" destId="{2D3C3FBC-5906-49E0-A2B8-8818FD06D442}" srcOrd="1" destOrd="0" presId="urn:microsoft.com/office/officeart/2005/8/layout/chevron2"/>
    <dgm:cxn modelId="{BDD9DCA2-3691-4FF5-ABC7-3BBE2D0E5483}" type="presParOf" srcId="{470617C1-7CB5-45D4-986C-8F8773565F9D}" destId="{E1385759-8590-46BA-88FE-6AD044873696}" srcOrd="3" destOrd="0" presId="urn:microsoft.com/office/officeart/2005/8/layout/chevron2"/>
    <dgm:cxn modelId="{AA13A933-F002-4398-95ED-A298EDCA72BC}" type="presParOf" srcId="{470617C1-7CB5-45D4-986C-8F8773565F9D}" destId="{38BC95DA-D5BE-4BB2-8DF8-2C76F1D7D219}" srcOrd="4" destOrd="0" presId="urn:microsoft.com/office/officeart/2005/8/layout/chevron2"/>
    <dgm:cxn modelId="{5EA25338-B7DC-4BB1-8074-2E484DF0E75D}" type="presParOf" srcId="{38BC95DA-D5BE-4BB2-8DF8-2C76F1D7D219}" destId="{A85C9868-BF36-4A44-952B-90D4DBD72547}" srcOrd="0" destOrd="0" presId="urn:microsoft.com/office/officeart/2005/8/layout/chevron2"/>
    <dgm:cxn modelId="{455FAC4B-20CC-4DE8-AE01-FDEEBFC7A7AE}" type="presParOf" srcId="{38BC95DA-D5BE-4BB2-8DF8-2C76F1D7D219}" destId="{05E57F0C-AF04-4278-AE7D-F404C215BEFE}" srcOrd="1" destOrd="0" presId="urn:microsoft.com/office/officeart/2005/8/layout/chevron2"/>
    <dgm:cxn modelId="{3897556F-511C-414B-85AC-C4E31D02419C}" type="presParOf" srcId="{470617C1-7CB5-45D4-986C-8F8773565F9D}" destId="{8B7AF7DC-A287-4086-BE2F-75B85C8B1A5C}" srcOrd="5" destOrd="0" presId="urn:microsoft.com/office/officeart/2005/8/layout/chevron2"/>
    <dgm:cxn modelId="{34E3CCCF-59F3-4A61-9AF2-0239CB0BEF98}" type="presParOf" srcId="{470617C1-7CB5-45D4-986C-8F8773565F9D}" destId="{67104EA2-3328-4E54-8EC2-D92BC5527D56}" srcOrd="6" destOrd="0" presId="urn:microsoft.com/office/officeart/2005/8/layout/chevron2"/>
    <dgm:cxn modelId="{3AD4C266-549F-48A0-ACA5-15AA8F32A027}" type="presParOf" srcId="{67104EA2-3328-4E54-8EC2-D92BC5527D56}" destId="{8F0C1B4A-26AC-4E5B-A464-6CF6A0CEC2EA}" srcOrd="0" destOrd="0" presId="urn:microsoft.com/office/officeart/2005/8/layout/chevron2"/>
    <dgm:cxn modelId="{4EC21F46-39EF-4E79-856D-B03BF2729C3F}" type="presParOf" srcId="{67104EA2-3328-4E54-8EC2-D92BC5527D56}" destId="{04D3E9B3-B44B-4E6D-A783-DA2600C208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5829D-7537-4E55-9330-7BCE73418506}">
      <dsp:nvSpPr>
        <dsp:cNvPr id="0" name=""/>
        <dsp:cNvSpPr/>
      </dsp:nvSpPr>
      <dsp:spPr>
        <a:xfrm rot="5400000">
          <a:off x="-250017" y="251330"/>
          <a:ext cx="1666785" cy="11667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1.Serbia</a:t>
          </a:r>
          <a:endParaRPr lang="en-US" sz="1700" kern="1200" dirty="0"/>
        </a:p>
      </dsp:txBody>
      <dsp:txXfrm rot="-5400000">
        <a:off x="1" y="584687"/>
        <a:ext cx="1166750" cy="500035"/>
      </dsp:txXfrm>
    </dsp:sp>
    <dsp:sp modelId="{E3A5B172-22EB-48A6-ACAF-3AD91037C2D2}">
      <dsp:nvSpPr>
        <dsp:cNvPr id="0" name=""/>
        <dsp:cNvSpPr/>
      </dsp:nvSpPr>
      <dsp:spPr>
        <a:xfrm rot="5400000">
          <a:off x="2676480" y="-1423561"/>
          <a:ext cx="1083410" cy="41782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Assassinates F. Ferdinand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Wilhelm demands investigation</a:t>
          </a:r>
          <a:endParaRPr lang="en-US" sz="2200" kern="1200" dirty="0"/>
        </a:p>
      </dsp:txBody>
      <dsp:txXfrm rot="-5400000">
        <a:off x="1129062" y="176745"/>
        <a:ext cx="4125358" cy="977634"/>
      </dsp:txXfrm>
    </dsp:sp>
    <dsp:sp modelId="{65FD6C9A-5567-4E95-8829-1A7BB0FF95AE}">
      <dsp:nvSpPr>
        <dsp:cNvPr id="0" name=""/>
        <dsp:cNvSpPr/>
      </dsp:nvSpPr>
      <dsp:spPr>
        <a:xfrm rot="5400000">
          <a:off x="-250017" y="1775041"/>
          <a:ext cx="1666785" cy="11667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2.A-H</a:t>
          </a:r>
          <a:endParaRPr lang="en-US" sz="1700" kern="1200" dirty="0"/>
        </a:p>
      </dsp:txBody>
      <dsp:txXfrm rot="-5400000">
        <a:off x="1" y="2108398"/>
        <a:ext cx="1166750" cy="500035"/>
      </dsp:txXfrm>
    </dsp:sp>
    <dsp:sp modelId="{71DE853C-47EC-4D52-B399-AB59979F1456}">
      <dsp:nvSpPr>
        <dsp:cNvPr id="0" name=""/>
        <dsp:cNvSpPr/>
      </dsp:nvSpPr>
      <dsp:spPr>
        <a:xfrm rot="5400000">
          <a:off x="2714168" y="-22394"/>
          <a:ext cx="1083410" cy="41782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Serbia doesn’t cooperate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Declares war</a:t>
          </a:r>
          <a:endParaRPr lang="en-US" sz="2200" kern="1200" dirty="0"/>
        </a:p>
      </dsp:txBody>
      <dsp:txXfrm rot="-5400000">
        <a:off x="1166750" y="1577912"/>
        <a:ext cx="4125358" cy="977634"/>
      </dsp:txXfrm>
    </dsp:sp>
    <dsp:sp modelId="{04F0E307-D315-40C9-8185-B8F0D0CAA541}">
      <dsp:nvSpPr>
        <dsp:cNvPr id="0" name=""/>
        <dsp:cNvSpPr/>
      </dsp:nvSpPr>
      <dsp:spPr>
        <a:xfrm rot="5400000">
          <a:off x="-250017" y="3298752"/>
          <a:ext cx="1666785" cy="11667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3.Russia</a:t>
          </a:r>
          <a:endParaRPr lang="en-US" sz="1700" kern="1200" dirty="0"/>
        </a:p>
      </dsp:txBody>
      <dsp:txXfrm rot="-5400000">
        <a:off x="1" y="3632109"/>
        <a:ext cx="1166750" cy="500035"/>
      </dsp:txXfrm>
    </dsp:sp>
    <dsp:sp modelId="{3E46396E-E07F-4054-926C-28C1F41AF5C6}">
      <dsp:nvSpPr>
        <dsp:cNvPr id="0" name=""/>
        <dsp:cNvSpPr/>
      </dsp:nvSpPr>
      <dsp:spPr>
        <a:xfrm rot="5400000">
          <a:off x="2714168" y="1501316"/>
          <a:ext cx="1083410" cy="41782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Comes to Serbia’s aid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 dirty="0"/>
        </a:p>
      </dsp:txBody>
      <dsp:txXfrm rot="-5400000">
        <a:off x="1166750" y="3101622"/>
        <a:ext cx="4125358" cy="977634"/>
      </dsp:txXfrm>
    </dsp:sp>
    <dsp:sp modelId="{E6A67574-6F45-44E3-B9D7-B4157F2F080A}">
      <dsp:nvSpPr>
        <dsp:cNvPr id="0" name=""/>
        <dsp:cNvSpPr/>
      </dsp:nvSpPr>
      <dsp:spPr>
        <a:xfrm rot="5400000">
          <a:off x="-250017" y="4822463"/>
          <a:ext cx="1666785" cy="11667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4.Germany</a:t>
          </a:r>
          <a:endParaRPr lang="en-US" sz="1700" kern="1200" dirty="0"/>
        </a:p>
      </dsp:txBody>
      <dsp:txXfrm rot="-5400000">
        <a:off x="1" y="5155820"/>
        <a:ext cx="1166750" cy="500035"/>
      </dsp:txXfrm>
    </dsp:sp>
    <dsp:sp modelId="{77B8C9E7-CA67-4123-A55C-3EBA2427734C}">
      <dsp:nvSpPr>
        <dsp:cNvPr id="0" name=""/>
        <dsp:cNvSpPr/>
      </dsp:nvSpPr>
      <dsp:spPr>
        <a:xfrm rot="5400000">
          <a:off x="2714168" y="3025027"/>
          <a:ext cx="1083410" cy="41782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Declares war Russia</a:t>
          </a:r>
          <a:endParaRPr lang="en-US" sz="2200" kern="1200" dirty="0"/>
        </a:p>
      </dsp:txBody>
      <dsp:txXfrm rot="-5400000">
        <a:off x="1166750" y="4625333"/>
        <a:ext cx="4125358" cy="977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A944D-49BF-4090-8234-87D6C182EA85}">
      <dsp:nvSpPr>
        <dsp:cNvPr id="0" name=""/>
        <dsp:cNvSpPr/>
      </dsp:nvSpPr>
      <dsp:spPr>
        <a:xfrm rot="5400000">
          <a:off x="-247374" y="250941"/>
          <a:ext cx="1649161" cy="1154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5.France</a:t>
          </a:r>
          <a:endParaRPr lang="en-US" sz="1700" kern="1200" dirty="0"/>
        </a:p>
      </dsp:txBody>
      <dsp:txXfrm rot="-5400000">
        <a:off x="1" y="580774"/>
        <a:ext cx="1154413" cy="494748"/>
      </dsp:txXfrm>
    </dsp:sp>
    <dsp:sp modelId="{86248387-3954-41B0-9F26-7C7092CD820F}">
      <dsp:nvSpPr>
        <dsp:cNvPr id="0" name=""/>
        <dsp:cNvSpPr/>
      </dsp:nvSpPr>
      <dsp:spPr>
        <a:xfrm rot="5400000">
          <a:off x="2972965" y="-1782793"/>
          <a:ext cx="1071955" cy="47090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Declares war on Germany</a:t>
          </a:r>
          <a:endParaRPr lang="en-US" sz="3400" kern="1200" dirty="0"/>
        </a:p>
      </dsp:txBody>
      <dsp:txXfrm rot="-5400000">
        <a:off x="1154414" y="88087"/>
        <a:ext cx="4656730" cy="967297"/>
      </dsp:txXfrm>
    </dsp:sp>
    <dsp:sp modelId="{9A63387F-B9E6-4C73-9136-C2B7FE6C9CCB}">
      <dsp:nvSpPr>
        <dsp:cNvPr id="0" name=""/>
        <dsp:cNvSpPr/>
      </dsp:nvSpPr>
      <dsp:spPr>
        <a:xfrm rot="5400000">
          <a:off x="-247374" y="1757028"/>
          <a:ext cx="1649161" cy="1154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6.Germany</a:t>
          </a:r>
          <a:endParaRPr lang="en-US" sz="1700" kern="1200" dirty="0"/>
        </a:p>
      </dsp:txBody>
      <dsp:txXfrm rot="-5400000">
        <a:off x="1" y="2086861"/>
        <a:ext cx="1154413" cy="494748"/>
      </dsp:txXfrm>
    </dsp:sp>
    <dsp:sp modelId="{2D3C3FBC-5906-49E0-A2B8-8818FD06D442}">
      <dsp:nvSpPr>
        <dsp:cNvPr id="0" name=""/>
        <dsp:cNvSpPr/>
      </dsp:nvSpPr>
      <dsp:spPr>
        <a:xfrm rot="5400000">
          <a:off x="2972965" y="-308897"/>
          <a:ext cx="1071955" cy="47090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Declares war on Belgium (neutral)</a:t>
          </a:r>
          <a:endParaRPr lang="en-US" sz="3400" kern="1200" dirty="0"/>
        </a:p>
      </dsp:txBody>
      <dsp:txXfrm rot="-5400000">
        <a:off x="1154414" y="1561983"/>
        <a:ext cx="4656730" cy="967297"/>
      </dsp:txXfrm>
    </dsp:sp>
    <dsp:sp modelId="{A85C9868-BF36-4A44-952B-90D4DBD72547}">
      <dsp:nvSpPr>
        <dsp:cNvPr id="0" name=""/>
        <dsp:cNvSpPr/>
      </dsp:nvSpPr>
      <dsp:spPr>
        <a:xfrm rot="5400000">
          <a:off x="-247374" y="3263115"/>
          <a:ext cx="1649161" cy="1154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7.GB</a:t>
          </a:r>
          <a:endParaRPr lang="en-US" sz="1700" kern="1200" dirty="0"/>
        </a:p>
      </dsp:txBody>
      <dsp:txXfrm rot="-5400000">
        <a:off x="1" y="3592948"/>
        <a:ext cx="1154413" cy="494748"/>
      </dsp:txXfrm>
    </dsp:sp>
    <dsp:sp modelId="{05E57F0C-AF04-4278-AE7D-F404C215BEFE}">
      <dsp:nvSpPr>
        <dsp:cNvPr id="0" name=""/>
        <dsp:cNvSpPr/>
      </dsp:nvSpPr>
      <dsp:spPr>
        <a:xfrm rot="5400000">
          <a:off x="2972965" y="1197189"/>
          <a:ext cx="1071955" cy="47090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Declares war on Germany</a:t>
          </a:r>
          <a:endParaRPr lang="en-US" sz="3400" kern="1200" dirty="0"/>
        </a:p>
      </dsp:txBody>
      <dsp:txXfrm rot="-5400000">
        <a:off x="1154414" y="3068070"/>
        <a:ext cx="4656730" cy="967297"/>
      </dsp:txXfrm>
    </dsp:sp>
    <dsp:sp modelId="{8F0C1B4A-26AC-4E5B-A464-6CF6A0CEC2EA}">
      <dsp:nvSpPr>
        <dsp:cNvPr id="0" name=""/>
        <dsp:cNvSpPr/>
      </dsp:nvSpPr>
      <dsp:spPr>
        <a:xfrm rot="5400000">
          <a:off x="-247374" y="4769202"/>
          <a:ext cx="1649161" cy="1154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8.US</a:t>
          </a:r>
          <a:endParaRPr lang="en-US" sz="1700" kern="1200" dirty="0"/>
        </a:p>
      </dsp:txBody>
      <dsp:txXfrm rot="-5400000">
        <a:off x="1" y="5099035"/>
        <a:ext cx="1154413" cy="494748"/>
      </dsp:txXfrm>
    </dsp:sp>
    <dsp:sp modelId="{04D3E9B3-B44B-4E6D-A783-DA2600C20829}">
      <dsp:nvSpPr>
        <dsp:cNvPr id="0" name=""/>
        <dsp:cNvSpPr/>
      </dsp:nvSpPr>
      <dsp:spPr>
        <a:xfrm rot="5400000">
          <a:off x="2972965" y="2703276"/>
          <a:ext cx="1071955" cy="47090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Declares war on Germany</a:t>
          </a:r>
          <a:endParaRPr lang="en-US" sz="3400" kern="1200" dirty="0"/>
        </a:p>
      </dsp:txBody>
      <dsp:txXfrm rot="-5400000">
        <a:off x="1154414" y="4574157"/>
        <a:ext cx="4656730" cy="967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941B7-C59D-4183-8A75-4DB8F9C0CEAF}" type="datetimeFigureOut">
              <a:rPr lang="en-US" smtClean="0"/>
              <a:t>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B3D96-1F05-4BE5-BA84-A6C5B64E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6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666" y="379563"/>
            <a:ext cx="9001462" cy="999676"/>
          </a:xfrm>
        </p:spPr>
        <p:txBody>
          <a:bodyPr/>
          <a:lstStyle/>
          <a:p>
            <a:r>
              <a:rPr lang="en-US" dirty="0" smtClean="0"/>
              <a:t>WWI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4666" y="1643842"/>
            <a:ext cx="9001462" cy="1655762"/>
          </a:xfrm>
        </p:spPr>
        <p:txBody>
          <a:bodyPr/>
          <a:lstStyle/>
          <a:p>
            <a:r>
              <a:rPr lang="en-US" dirty="0" smtClean="0"/>
              <a:t>Peace Without Victory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781" y="2338196"/>
            <a:ext cx="2900632" cy="43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divided, yet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Divided into 3 groups</a:t>
            </a:r>
          </a:p>
          <a:p>
            <a:pPr lvl="1"/>
            <a:r>
              <a:rPr lang="en-US" dirty="0" smtClean="0"/>
              <a:t>Isolationists</a:t>
            </a:r>
          </a:p>
          <a:p>
            <a:pPr lvl="1"/>
            <a:r>
              <a:rPr lang="en-US" dirty="0" smtClean="0"/>
              <a:t>Interventionists</a:t>
            </a:r>
          </a:p>
          <a:p>
            <a:pPr lvl="1"/>
            <a:r>
              <a:rPr lang="en-US" dirty="0" smtClean="0"/>
              <a:t>Internationalists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209" y="2261888"/>
            <a:ext cx="7746679" cy="393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0529" y="143773"/>
            <a:ext cx="4599337" cy="1326321"/>
          </a:xfrm>
        </p:spPr>
        <p:txBody>
          <a:bodyPr/>
          <a:lstStyle/>
          <a:p>
            <a:r>
              <a:rPr lang="en-US" dirty="0" smtClean="0"/>
              <a:t>Straws in the camel’s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532" y="1621611"/>
            <a:ext cx="6288656" cy="36951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German invasion of Belgium</a:t>
            </a:r>
          </a:p>
          <a:p>
            <a:r>
              <a:rPr lang="en-US" dirty="0" smtClean="0"/>
              <a:t>German U-Boats used on merchant and passenger ships </a:t>
            </a:r>
          </a:p>
          <a:p>
            <a:pPr lvl="1"/>
            <a:r>
              <a:rPr lang="en-US" dirty="0" smtClean="0"/>
              <a:t>5/7/1915 sunk British passenger ship Lusitania</a:t>
            </a:r>
          </a:p>
          <a:p>
            <a:pPr lvl="2"/>
            <a:r>
              <a:rPr lang="en-US" dirty="0" smtClean="0"/>
              <a:t>1959 passengers</a:t>
            </a:r>
          </a:p>
          <a:p>
            <a:pPr lvl="2"/>
            <a:r>
              <a:rPr lang="en-US" dirty="0" smtClean="0"/>
              <a:t>1198 dead</a:t>
            </a:r>
          </a:p>
          <a:p>
            <a:pPr lvl="3"/>
            <a:r>
              <a:rPr lang="en-US" dirty="0" smtClean="0"/>
              <a:t>128 US</a:t>
            </a:r>
          </a:p>
          <a:p>
            <a:r>
              <a:rPr lang="en-US" dirty="0" smtClean="0"/>
              <a:t>English blockade of English Channel (war zone of Atlantic;  Med. Sea and Coast of Africa were also targets for U-Boats)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146" name="Picture 2" descr="Image result for lusitania propag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" y="143773"/>
            <a:ext cx="5072761" cy="30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067" b="6951"/>
          <a:stretch/>
        </p:blipFill>
        <p:spPr>
          <a:xfrm>
            <a:off x="1984075" y="1940941"/>
            <a:ext cx="3545457" cy="48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782" y="1587260"/>
            <a:ext cx="6599206" cy="5002875"/>
          </a:xfrm>
        </p:spPr>
        <p:txBody>
          <a:bodyPr/>
          <a:lstStyle/>
          <a:p>
            <a:r>
              <a:rPr lang="en-US" dirty="0" smtClean="0"/>
              <a:t>Wilson remained against getting involved</a:t>
            </a:r>
          </a:p>
          <a:p>
            <a:pPr lvl="1"/>
            <a:r>
              <a:rPr lang="en-US" dirty="0" smtClean="0"/>
              <a:t>Begins preparations 1915</a:t>
            </a:r>
          </a:p>
          <a:p>
            <a:pPr lvl="1"/>
            <a:r>
              <a:rPr lang="en-US" dirty="0" smtClean="0"/>
              <a:t>Fear that this would make it worse</a:t>
            </a:r>
          </a:p>
          <a:p>
            <a:r>
              <a:rPr lang="en-US" dirty="0" smtClean="0"/>
              <a:t>National Defense Act and National Construction Act</a:t>
            </a:r>
          </a:p>
          <a:p>
            <a:r>
              <a:rPr lang="en-US" dirty="0" smtClean="0"/>
              <a:t>Reelected (1916)</a:t>
            </a:r>
          </a:p>
          <a:p>
            <a:pPr lvl="1"/>
            <a:r>
              <a:rPr lang="en-US" dirty="0" smtClean="0"/>
              <a:t>Trade was fine with GB and France</a:t>
            </a:r>
          </a:p>
          <a:p>
            <a:pPr lvl="1"/>
            <a:r>
              <a:rPr lang="en-US" dirty="0" smtClean="0"/>
              <a:t>Because of blockade, US was not trading with Germany</a:t>
            </a:r>
          </a:p>
          <a:p>
            <a:pPr lvl="2"/>
            <a:r>
              <a:rPr lang="en-US" dirty="0" smtClean="0"/>
              <a:t>Zimmerman Note to Mexico</a:t>
            </a:r>
          </a:p>
          <a:p>
            <a:r>
              <a:rPr lang="en-US" dirty="0" smtClean="0"/>
              <a:t>4/2/1917 Asks Congress for Declaration of War</a:t>
            </a:r>
          </a:p>
          <a:p>
            <a:r>
              <a:rPr lang="en-US" dirty="0" smtClean="0"/>
              <a:t>4/6/1917 Granted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823" y="189782"/>
            <a:ext cx="3117142" cy="4631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19" y="189782"/>
            <a:ext cx="4383837" cy="132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850" t="2308" r="6943" b="7660"/>
          <a:stretch/>
        </p:blipFill>
        <p:spPr>
          <a:xfrm>
            <a:off x="6913635" y="2840664"/>
            <a:ext cx="2847153" cy="39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806" y="299049"/>
            <a:ext cx="10353761" cy="1326321"/>
          </a:xfrm>
        </p:spPr>
        <p:txBody>
          <a:bodyPr/>
          <a:lstStyle/>
          <a:p>
            <a:r>
              <a:rPr lang="en-US" dirty="0" smtClean="0"/>
              <a:t>US Enters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582" y="1970426"/>
            <a:ext cx="10353761" cy="46298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Stalemate</a:t>
            </a:r>
          </a:p>
          <a:p>
            <a:r>
              <a:rPr lang="en-US" dirty="0" smtClean="0"/>
              <a:t>High casualties</a:t>
            </a:r>
          </a:p>
          <a:p>
            <a:r>
              <a:rPr lang="en-US" dirty="0" smtClean="0"/>
              <a:t>Tired</a:t>
            </a:r>
          </a:p>
          <a:p>
            <a:r>
              <a:rPr lang="en-US" dirty="0" smtClean="0"/>
              <a:t>Fear of commitment by US troops (diverse)</a:t>
            </a:r>
          </a:p>
          <a:p>
            <a:r>
              <a:rPr lang="en-US" dirty="0" smtClean="0"/>
              <a:t>U-Boats ramped up (more merchant ships)</a:t>
            </a:r>
          </a:p>
          <a:p>
            <a:r>
              <a:rPr lang="en-US" dirty="0" smtClean="0"/>
              <a:t>Allies implement convoys w/warships</a:t>
            </a:r>
          </a:p>
          <a:p>
            <a:r>
              <a:rPr lang="en-US" dirty="0" smtClean="0"/>
              <a:t>Japan involved in Pacific (anti-sub)</a:t>
            </a:r>
          </a:p>
          <a:p>
            <a:r>
              <a:rPr lang="en-US" dirty="0" smtClean="0"/>
              <a:t>General Pershing: commander of US forces in Europe</a:t>
            </a:r>
          </a:p>
          <a:p>
            <a:r>
              <a:rPr lang="en-US" dirty="0" smtClean="0"/>
              <a:t>6/1917 small number of soldiers: “Doughboys”</a:t>
            </a:r>
          </a:p>
          <a:p>
            <a:r>
              <a:rPr lang="en-US" dirty="0" smtClean="0"/>
              <a:t>1918 more: fresh  vs tired Germans</a:t>
            </a:r>
          </a:p>
          <a:p>
            <a:endParaRPr lang="en-US" dirty="0"/>
          </a:p>
        </p:txBody>
      </p:sp>
      <p:pic>
        <p:nvPicPr>
          <p:cNvPr id="7170" name="Picture 2" descr="http://fe867b.medialib.glogster.com/media/4e/4e4343e1dd4159a6d5e493a5deac7523a1aaf68885675f73aa43b7743f4297e6/u-boat-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6009" r="8002" b="7679"/>
          <a:stretch/>
        </p:blipFill>
        <p:spPr bwMode="auto">
          <a:xfrm>
            <a:off x="6961516" y="1518249"/>
            <a:ext cx="4968816" cy="367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1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942" y="232913"/>
            <a:ext cx="4969420" cy="1326321"/>
          </a:xfrm>
        </p:spPr>
        <p:txBody>
          <a:bodyPr/>
          <a:lstStyle/>
          <a:p>
            <a:r>
              <a:rPr lang="en-US" dirty="0" smtClean="0"/>
              <a:t>Russia bows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63" y="1449082"/>
            <a:ext cx="6237503" cy="52105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Unrest since 1905 </a:t>
            </a:r>
          </a:p>
          <a:p>
            <a:pPr lvl="1"/>
            <a:r>
              <a:rPr lang="en-US" dirty="0" smtClean="0"/>
              <a:t>WWI put them against the Ottoman Empire = hurt trade routes</a:t>
            </a:r>
          </a:p>
          <a:p>
            <a:r>
              <a:rPr lang="en-US" dirty="0" smtClean="0"/>
              <a:t>Revolution 1917</a:t>
            </a:r>
          </a:p>
          <a:p>
            <a:pPr lvl="1"/>
            <a:r>
              <a:rPr lang="en-US" dirty="0" smtClean="0"/>
              <a:t>Provisional Government</a:t>
            </a:r>
          </a:p>
          <a:p>
            <a:r>
              <a:rPr lang="en-US" dirty="0" smtClean="0"/>
              <a:t>Leon Trotsky and Vladimir Lenin</a:t>
            </a:r>
          </a:p>
          <a:p>
            <a:pPr lvl="1"/>
            <a:r>
              <a:rPr lang="en-US" dirty="0" smtClean="0"/>
              <a:t>Bolsheviks take over</a:t>
            </a:r>
          </a:p>
          <a:p>
            <a:r>
              <a:rPr lang="en-US" dirty="0" smtClean="0"/>
              <a:t>Civil War until 1922</a:t>
            </a:r>
          </a:p>
          <a:p>
            <a:pPr lvl="1"/>
            <a:r>
              <a:rPr lang="en-US" dirty="0" smtClean="0"/>
              <a:t>Red Army (Bolsheviks) vs. White Army (Cossacks)</a:t>
            </a:r>
          </a:p>
          <a:p>
            <a:r>
              <a:rPr lang="en-US" dirty="0" smtClean="0"/>
              <a:t>Lenin pulls out 3/1918: treaty with Germany</a:t>
            </a:r>
          </a:p>
          <a:p>
            <a:pPr lvl="1"/>
            <a:r>
              <a:rPr lang="en-US" dirty="0" smtClean="0"/>
              <a:t>Won’t participate in war of imperialism</a:t>
            </a:r>
          </a:p>
          <a:p>
            <a:pPr lvl="1"/>
            <a:r>
              <a:rPr lang="en-US" dirty="0" smtClean="0"/>
              <a:t>Germany doesn’t have to deal with war on eastern front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741" t="22320" r="6638"/>
          <a:stretch/>
        </p:blipFill>
        <p:spPr>
          <a:xfrm>
            <a:off x="8798943" y="232913"/>
            <a:ext cx="3071004" cy="2892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466" t="8357" r="14261" b="16860"/>
          <a:stretch/>
        </p:blipFill>
        <p:spPr>
          <a:xfrm>
            <a:off x="6853344" y="2475781"/>
            <a:ext cx="2666248" cy="4244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086" t="13032" r="7754" b="20441"/>
          <a:stretch/>
        </p:blipFill>
        <p:spPr>
          <a:xfrm>
            <a:off x="9721970" y="3012190"/>
            <a:ext cx="2320506" cy="3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258793"/>
            <a:ext cx="10353761" cy="719596"/>
          </a:xfrm>
        </p:spPr>
        <p:txBody>
          <a:bodyPr/>
          <a:lstStyle/>
          <a:p>
            <a:r>
              <a:rPr lang="en-US" dirty="0" smtClean="0"/>
              <a:t>It’s 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6" y="978389"/>
            <a:ext cx="10353762" cy="3695136"/>
          </a:xfrm>
        </p:spPr>
        <p:txBody>
          <a:bodyPr/>
          <a:lstStyle/>
          <a:p>
            <a:r>
              <a:rPr lang="en-US" dirty="0" smtClean="0"/>
              <a:t>11/11/1918 Germany surrenders</a:t>
            </a:r>
          </a:p>
          <a:p>
            <a:r>
              <a:rPr lang="en-US" dirty="0" smtClean="0"/>
              <a:t>5 million Allied troops die</a:t>
            </a:r>
          </a:p>
          <a:p>
            <a:r>
              <a:rPr lang="en-US" dirty="0" smtClean="0"/>
              <a:t>8 million Central Powers troops die</a:t>
            </a:r>
          </a:p>
          <a:p>
            <a:r>
              <a:rPr lang="en-US" dirty="0" smtClean="0"/>
              <a:t>6.5 Civilians</a:t>
            </a:r>
          </a:p>
          <a:p>
            <a:r>
              <a:rPr lang="en-US" dirty="0" smtClean="0"/>
              <a:t>U.S. sent 1.3 million soldiers; 50k die; 230k wounded</a:t>
            </a:r>
          </a:p>
        </p:txBody>
      </p:sp>
      <p:pic>
        <p:nvPicPr>
          <p:cNvPr id="8194" name="Picture 2" descr="http://acumen.lib.ua.edu/content/u0003/0000724/0000072/u0003_0000724_0000072_20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3681" r="1803" b="30269"/>
          <a:stretch/>
        </p:blipFill>
        <p:spPr bwMode="auto">
          <a:xfrm>
            <a:off x="3476445" y="3476446"/>
            <a:ext cx="5851405" cy="326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31" y="299049"/>
            <a:ext cx="5038431" cy="1326321"/>
          </a:xfrm>
        </p:spPr>
        <p:txBody>
          <a:bodyPr/>
          <a:lstStyle/>
          <a:p>
            <a:r>
              <a:rPr lang="en-US" dirty="0" smtClean="0"/>
              <a:t>Wilson and peace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“Peace without victory” </a:t>
            </a:r>
          </a:p>
          <a:p>
            <a:pPr lvl="1"/>
            <a:r>
              <a:rPr lang="en-US" dirty="0" smtClean="0"/>
              <a:t>Not imperialistic; about freedom</a:t>
            </a:r>
          </a:p>
          <a:p>
            <a:r>
              <a:rPr lang="en-US" dirty="0" smtClean="0"/>
              <a:t>14 points</a:t>
            </a:r>
          </a:p>
          <a:p>
            <a:pPr lvl="1"/>
            <a:r>
              <a:rPr lang="en-US" dirty="0" smtClean="0"/>
              <a:t>Goal of openness in treaties</a:t>
            </a:r>
          </a:p>
          <a:p>
            <a:pPr lvl="1"/>
            <a:r>
              <a:rPr lang="en-US" dirty="0" smtClean="0"/>
              <a:t>Free trade</a:t>
            </a:r>
          </a:p>
          <a:p>
            <a:pPr lvl="1"/>
            <a:r>
              <a:rPr lang="en-US" dirty="0" smtClean="0"/>
              <a:t>Reduction in arms</a:t>
            </a:r>
          </a:p>
          <a:p>
            <a:pPr lvl="1"/>
            <a:r>
              <a:rPr lang="en-US" dirty="0" smtClean="0"/>
              <a:t>End colonialism/promote freedom</a:t>
            </a:r>
          </a:p>
          <a:p>
            <a:r>
              <a:rPr lang="en-US" dirty="0" smtClean="0"/>
              <a:t>League of Nations: place for countries to reach peace and secure independence</a:t>
            </a:r>
          </a:p>
        </p:txBody>
      </p:sp>
      <p:pic>
        <p:nvPicPr>
          <p:cNvPr id="9218" name="Picture 2" descr="http://public.oed.com/media/ww1-timeline/oed-ww1-timeline-img/league_of_natio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t="2767" r="3850"/>
          <a:stretch/>
        </p:blipFill>
        <p:spPr bwMode="auto">
          <a:xfrm>
            <a:off x="6401226" y="299049"/>
            <a:ext cx="5339751" cy="41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Versailles Treaty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25506"/>
          </a:xfrm>
        </p:spPr>
        <p:txBody>
          <a:bodyPr>
            <a:normAutofit/>
          </a:bodyPr>
          <a:lstStyle/>
          <a:p>
            <a:r>
              <a:rPr lang="en-US" dirty="0" smtClean="0"/>
              <a:t>1919: Wilson is the 1</a:t>
            </a:r>
            <a:r>
              <a:rPr lang="en-US" baseline="30000" dirty="0" smtClean="0"/>
              <a:t>st</a:t>
            </a:r>
            <a:r>
              <a:rPr lang="en-US" dirty="0" smtClean="0"/>
              <a:t> president to attend a meeting like this</a:t>
            </a:r>
          </a:p>
          <a:p>
            <a:pPr lvl="1"/>
            <a:r>
              <a:rPr lang="en-US" dirty="0" smtClean="0"/>
              <a:t>Seen as idealistic; not an experienced diplomat</a:t>
            </a:r>
          </a:p>
          <a:p>
            <a:r>
              <a:rPr lang="en-US" dirty="0" smtClean="0"/>
              <a:t>Allies: </a:t>
            </a:r>
          </a:p>
          <a:p>
            <a:pPr lvl="1"/>
            <a:r>
              <a:rPr lang="en-US" dirty="0" smtClean="0"/>
              <a:t>Want reparations</a:t>
            </a:r>
          </a:p>
          <a:p>
            <a:pPr lvl="1"/>
            <a:r>
              <a:rPr lang="en-US" dirty="0" smtClean="0"/>
              <a:t>Want peace AND victory</a:t>
            </a:r>
          </a:p>
          <a:p>
            <a:pPr lvl="1"/>
            <a:r>
              <a:rPr lang="en-US" dirty="0" smtClean="0"/>
              <a:t>Alsace-Lorraine back to France</a:t>
            </a:r>
          </a:p>
          <a:p>
            <a:r>
              <a:rPr lang="en-US" dirty="0" smtClean="0"/>
              <a:t>Not ok with 14 points, but ok with League of Nations</a:t>
            </a:r>
          </a:p>
          <a:p>
            <a:r>
              <a:rPr lang="en-US" dirty="0" smtClean="0"/>
              <a:t>Territorial boundaries created that did not coincide with ethnic identities</a:t>
            </a:r>
          </a:p>
          <a:p>
            <a:pPr lvl="1"/>
            <a:r>
              <a:rPr lang="en-US" dirty="0" smtClean="0"/>
              <a:t>Africa, Balkans, Middle East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33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02" y="222130"/>
            <a:ext cx="5715000" cy="6172200"/>
          </a:xfrm>
          <a:prstGeom prst="rect">
            <a:avLst/>
          </a:prstGeom>
        </p:spPr>
      </p:pic>
      <p:pic>
        <p:nvPicPr>
          <p:cNvPr id="10242" name="Picture 2" descr="http://www.zum.de/whkmla/histatlas/africa/colafr193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5" y="222130"/>
            <a:ext cx="5594530" cy="61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0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issues with the treaty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561" y="2208207"/>
            <a:ext cx="8842681" cy="4460011"/>
          </a:xfrm>
        </p:spPr>
        <p:txBody>
          <a:bodyPr/>
          <a:lstStyle/>
          <a:p>
            <a:r>
              <a:rPr lang="en-US" dirty="0" smtClean="0"/>
              <a:t>Germans: it’s too harsh</a:t>
            </a:r>
          </a:p>
          <a:p>
            <a:r>
              <a:rPr lang="en-US" dirty="0" smtClean="0"/>
              <a:t>Irish: no independence for Ireland</a:t>
            </a:r>
          </a:p>
          <a:p>
            <a:r>
              <a:rPr lang="en-US" dirty="0" smtClean="0"/>
              <a:t>Should have stayed out</a:t>
            </a:r>
            <a:endParaRPr lang="en-US" u="sng" dirty="0" smtClean="0"/>
          </a:p>
          <a:p>
            <a:r>
              <a:rPr lang="en-US" dirty="0" smtClean="0"/>
              <a:t>League of Nations: clause of alliance</a:t>
            </a:r>
          </a:p>
          <a:p>
            <a:pPr lvl="1"/>
            <a:r>
              <a:rPr lang="en-US" dirty="0" smtClean="0"/>
              <a:t>Meant US could go to war without ok of Congress</a:t>
            </a:r>
          </a:p>
          <a:p>
            <a:r>
              <a:rPr lang="en-US" dirty="0" smtClean="0"/>
              <a:t>Irreconcilables: anti-treaty</a:t>
            </a:r>
          </a:p>
          <a:p>
            <a:r>
              <a:rPr lang="en-US" dirty="0" smtClean="0"/>
              <a:t>Reservationists: Henry Cabot Lodge (Republican Senator, anti-Wilson, pro-Imperialism, anti-Treaty as a threat to Sovereignty)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581" y="1608116"/>
            <a:ext cx="2826319" cy="352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600"/>
            <a:ext cx="4969420" cy="1326321"/>
          </a:xfrm>
        </p:spPr>
        <p:txBody>
          <a:bodyPr/>
          <a:lstStyle/>
          <a:p>
            <a:r>
              <a:rPr lang="en-US" dirty="0" smtClean="0"/>
              <a:t>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4236175" cy="4278857"/>
          </a:xfrm>
        </p:spPr>
        <p:txBody>
          <a:bodyPr/>
          <a:lstStyle/>
          <a:p>
            <a:r>
              <a:rPr lang="en-US" dirty="0" smtClean="0"/>
              <a:t>Change in definition of “nation”</a:t>
            </a:r>
          </a:p>
          <a:p>
            <a:pPr lvl="1"/>
            <a:r>
              <a:rPr lang="en-US" sz="2000" dirty="0" smtClean="0"/>
              <a:t>increased since the 1870s</a:t>
            </a:r>
          </a:p>
          <a:p>
            <a:pPr lvl="1"/>
            <a:r>
              <a:rPr lang="en-US" sz="2000" dirty="0" smtClean="0"/>
              <a:t>Threat to minorities</a:t>
            </a:r>
          </a:p>
          <a:p>
            <a:pPr lvl="1"/>
            <a:r>
              <a:rPr lang="en-US" sz="2000" dirty="0" smtClean="0"/>
              <a:t>Destabilization of empires</a:t>
            </a:r>
          </a:p>
          <a:p>
            <a:r>
              <a:rPr lang="en-US" dirty="0" smtClean="0"/>
              <a:t>New measures of success</a:t>
            </a:r>
          </a:p>
          <a:p>
            <a:pPr lvl="1"/>
            <a:r>
              <a:rPr lang="en-US" sz="2000" dirty="0" smtClean="0"/>
              <a:t>Economic</a:t>
            </a:r>
          </a:p>
          <a:p>
            <a:pPr lvl="1"/>
            <a:r>
              <a:rPr lang="en-US" sz="2000" dirty="0" smtClean="0"/>
              <a:t>Competition in world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63" t="5008" r="4476"/>
          <a:stretch/>
        </p:blipFill>
        <p:spPr>
          <a:xfrm>
            <a:off x="7471935" y="465826"/>
            <a:ext cx="4243163" cy="60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going on at home?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4"/>
            <a:ext cx="10432229" cy="4370050"/>
          </a:xfrm>
        </p:spPr>
        <p:txBody>
          <a:bodyPr>
            <a:normAutofit/>
          </a:bodyPr>
          <a:lstStyle/>
          <a:p>
            <a:r>
              <a:rPr lang="en-US" dirty="0" smtClean="0"/>
              <a:t>Selective Service Act: Draft</a:t>
            </a:r>
          </a:p>
          <a:p>
            <a:r>
              <a:rPr lang="en-US" dirty="0" smtClean="0"/>
              <a:t>War Economy: </a:t>
            </a:r>
          </a:p>
          <a:p>
            <a:pPr lvl="1"/>
            <a:r>
              <a:rPr lang="en-US" dirty="0" smtClean="0"/>
              <a:t>New Federal Agencies</a:t>
            </a:r>
          </a:p>
          <a:p>
            <a:pPr lvl="2"/>
            <a:r>
              <a:rPr lang="en-US" dirty="0" smtClean="0"/>
              <a:t>Regulate food production, fuel, energy</a:t>
            </a:r>
          </a:p>
          <a:p>
            <a:pPr lvl="2"/>
            <a:r>
              <a:rPr lang="en-US" dirty="0" smtClean="0"/>
              <a:t>Free trade sacrificed for war effort</a:t>
            </a:r>
          </a:p>
          <a:p>
            <a:pPr lvl="2"/>
            <a:r>
              <a:rPr lang="en-US" dirty="0" smtClean="0"/>
              <a:t>War Industries Board</a:t>
            </a:r>
          </a:p>
          <a:p>
            <a:pPr lvl="1"/>
            <a:r>
              <a:rPr lang="en-US" dirty="0" smtClean="0"/>
              <a:t>Citizens told to conserve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119" y="1699248"/>
            <a:ext cx="3329437" cy="45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42" y="204159"/>
            <a:ext cx="10353761" cy="1326321"/>
          </a:xfrm>
        </p:spPr>
        <p:txBody>
          <a:bodyPr/>
          <a:lstStyle/>
          <a:p>
            <a:r>
              <a:rPr lang="en-US" dirty="0" smtClean="0"/>
              <a:t>Eye Spy…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19" y="1178942"/>
            <a:ext cx="10353762" cy="36951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Espionage Act: Post office could ban “treasonable” mail</a:t>
            </a:r>
          </a:p>
          <a:p>
            <a:r>
              <a:rPr lang="en-US" dirty="0" smtClean="0"/>
              <a:t>Sedition Act: no anti-American speech (repealed 1920)</a:t>
            </a:r>
          </a:p>
          <a:p>
            <a:pPr lvl="1"/>
            <a:r>
              <a:rPr lang="en-US" dirty="0" smtClean="0"/>
              <a:t>Protestors, socialists, radicals included (jailed)</a:t>
            </a:r>
          </a:p>
          <a:p>
            <a:pPr lvl="1"/>
            <a:r>
              <a:rPr lang="en-US" dirty="0" smtClean="0"/>
              <a:t>Draft dodging </a:t>
            </a:r>
          </a:p>
          <a:p>
            <a:pPr lvl="1"/>
            <a:r>
              <a:rPr lang="en-US" dirty="0" smtClean="0"/>
              <a:t>Civil Liberties vs National Security</a:t>
            </a:r>
          </a:p>
          <a:p>
            <a:r>
              <a:rPr lang="en-US" dirty="0" smtClean="0"/>
              <a:t>Propaganda</a:t>
            </a:r>
          </a:p>
          <a:p>
            <a:pPr lvl="1"/>
            <a:r>
              <a:rPr lang="en-US" dirty="0" smtClean="0"/>
              <a:t>CPI</a:t>
            </a:r>
          </a:p>
          <a:p>
            <a:pPr lvl="1"/>
            <a:r>
              <a:rPr lang="en-US" dirty="0" smtClean="0"/>
              <a:t>Prejudice fueled</a:t>
            </a:r>
          </a:p>
          <a:p>
            <a:pPr lvl="2"/>
            <a:r>
              <a:rPr lang="en-US" dirty="0" smtClean="0"/>
              <a:t>Anti-German movement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973" y="1178942"/>
            <a:ext cx="3741888" cy="5014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55" r="5098" b="5482"/>
          <a:stretch/>
        </p:blipFill>
        <p:spPr>
          <a:xfrm>
            <a:off x="4133574" y="3830128"/>
            <a:ext cx="4031268" cy="27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27045"/>
            <a:ext cx="10353761" cy="1326321"/>
          </a:xfrm>
        </p:spPr>
        <p:txBody>
          <a:bodyPr/>
          <a:lstStyle/>
          <a:p>
            <a:r>
              <a:rPr lang="en-US" dirty="0" smtClean="0"/>
              <a:t>Changing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553366"/>
            <a:ext cx="10590850" cy="45380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Women: 500k joined the workforce</a:t>
            </a:r>
          </a:p>
          <a:p>
            <a:pPr lvl="1"/>
            <a:r>
              <a:rPr lang="en-US" dirty="0" smtClean="0"/>
              <a:t>Could vote in some states (not nationwide until 1920)</a:t>
            </a:r>
          </a:p>
          <a:p>
            <a:pPr lvl="1"/>
            <a:r>
              <a:rPr lang="en-US" dirty="0" smtClean="0"/>
              <a:t>Women’s Hospital Service</a:t>
            </a:r>
          </a:p>
          <a:p>
            <a:pPr lvl="1"/>
            <a:r>
              <a:rPr lang="en-US" dirty="0" smtClean="0"/>
              <a:t>Army Corps of Nurses</a:t>
            </a:r>
          </a:p>
          <a:p>
            <a:r>
              <a:rPr lang="en-US" dirty="0" smtClean="0"/>
              <a:t>African Americans</a:t>
            </a:r>
          </a:p>
          <a:p>
            <a:pPr lvl="1"/>
            <a:r>
              <a:rPr lang="en-US" dirty="0" smtClean="0"/>
              <a:t>Great Migration: 400k left south for northern factory jobs</a:t>
            </a:r>
          </a:p>
          <a:p>
            <a:pPr lvl="1"/>
            <a:r>
              <a:rPr lang="en-US" dirty="0" smtClean="0"/>
              <a:t>367k joined the military</a:t>
            </a:r>
          </a:p>
          <a:p>
            <a:pPr lvl="2"/>
            <a:r>
              <a:rPr lang="en-US" dirty="0" smtClean="0"/>
              <a:t>Hopes for equality at home, but not</a:t>
            </a:r>
          </a:p>
          <a:p>
            <a:r>
              <a:rPr lang="en-US" dirty="0" smtClean="0"/>
              <a:t>Hispanics</a:t>
            </a:r>
          </a:p>
          <a:p>
            <a:pPr lvl="1"/>
            <a:r>
              <a:rPr lang="en-US" dirty="0" smtClean="0"/>
              <a:t>Migration to south for jobs in agriculture (left by African Americans)</a:t>
            </a:r>
          </a:p>
          <a:p>
            <a:pPr lvl="1"/>
            <a:r>
              <a:rPr lang="en-US" dirty="0" smtClean="0"/>
              <a:t>Form barrios in 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619" y="335610"/>
            <a:ext cx="282269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war: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1935921"/>
            <a:ext cx="10353762" cy="3695136"/>
          </a:xfrm>
        </p:spPr>
        <p:txBody>
          <a:bodyPr/>
          <a:lstStyle/>
          <a:p>
            <a:r>
              <a:rPr lang="en-US" dirty="0" smtClean="0"/>
              <a:t>German reparations = $5B in hard currency (don’t have it)</a:t>
            </a:r>
          </a:p>
          <a:p>
            <a:r>
              <a:rPr lang="en-US" dirty="0" smtClean="0"/>
              <a:t>Territorial disputes</a:t>
            </a:r>
          </a:p>
          <a:p>
            <a:r>
              <a:rPr lang="en-US" dirty="0" smtClean="0"/>
              <a:t>Soviet Russia: fear of worker revolutions</a:t>
            </a:r>
          </a:p>
          <a:p>
            <a:r>
              <a:rPr lang="en-US" dirty="0" smtClean="0"/>
              <a:t>No more monarchies</a:t>
            </a:r>
          </a:p>
          <a:p>
            <a:r>
              <a:rPr lang="en-US" dirty="0" smtClean="0"/>
              <a:t>Empires done</a:t>
            </a:r>
          </a:p>
          <a:p>
            <a:r>
              <a:rPr lang="en-US" dirty="0" smtClean="0"/>
              <a:t>England and France left weak</a:t>
            </a:r>
          </a:p>
          <a:p>
            <a:r>
              <a:rPr lang="en-US" dirty="0" smtClean="0"/>
              <a:t>US as a thriving power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22" r="22378" b="3163"/>
          <a:stretch/>
        </p:blipFill>
        <p:spPr>
          <a:xfrm>
            <a:off x="7237563" y="2698990"/>
            <a:ext cx="3408892" cy="37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war: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1" cy="4416703"/>
          </a:xfrm>
        </p:spPr>
        <p:txBody>
          <a:bodyPr/>
          <a:lstStyle/>
          <a:p>
            <a:r>
              <a:rPr lang="en-US" dirty="0" smtClean="0"/>
              <a:t>Economy: return of men meant shift in labor force for women and African Americans</a:t>
            </a:r>
          </a:p>
          <a:p>
            <a:r>
              <a:rPr lang="en-US" dirty="0" smtClean="0"/>
              <a:t>Red Scare starts</a:t>
            </a:r>
          </a:p>
          <a:p>
            <a:r>
              <a:rPr lang="en-US" dirty="0" smtClean="0"/>
              <a:t>Legacy of CPI/Espionage Act </a:t>
            </a:r>
          </a:p>
          <a:p>
            <a:r>
              <a:rPr lang="en-US" dirty="0" smtClean="0"/>
              <a:t>Republican Warren Harding elected in 1920: Return to “Normalcy”</a:t>
            </a:r>
          </a:p>
          <a:p>
            <a:pPr lvl="1"/>
            <a:r>
              <a:rPr lang="en-US" dirty="0" smtClean="0"/>
              <a:t>Rejects Wilson’s idealism </a:t>
            </a:r>
          </a:p>
          <a:p>
            <a:r>
              <a:rPr lang="en-US" dirty="0" smtClean="0"/>
              <a:t>Richest country/highest industrial output</a:t>
            </a:r>
          </a:p>
          <a:p>
            <a:pPr lvl="1"/>
            <a:r>
              <a:rPr lang="en-US" dirty="0" smtClean="0"/>
              <a:t>High demand for goods from Europe</a:t>
            </a:r>
          </a:p>
          <a:p>
            <a:pPr lvl="1"/>
            <a:r>
              <a:rPr lang="en-US" dirty="0" smtClean="0"/>
              <a:t>Creditor 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287" y="2870709"/>
            <a:ext cx="2391673" cy="35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01" y="540590"/>
            <a:ext cx="4710627" cy="667108"/>
          </a:xfrm>
        </p:spPr>
        <p:txBody>
          <a:bodyPr/>
          <a:lstStyle/>
          <a:p>
            <a:r>
              <a:rPr lang="en-US" dirty="0" smtClean="0"/>
              <a:t>All relative…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7375" y="1811391"/>
            <a:ext cx="5254205" cy="47202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Kaiser Wilhelm cousin of King George V and Czar Nicholas II…</a:t>
            </a:r>
            <a:endParaRPr lang="en-US" dirty="0"/>
          </a:p>
          <a:p>
            <a:r>
              <a:rPr lang="en-US" dirty="0" smtClean="0"/>
              <a:t>Unrest: 1871 Germany takes Alsace-Lorraine from France; France wants back</a:t>
            </a:r>
          </a:p>
          <a:p>
            <a:r>
              <a:rPr lang="en-US" dirty="0" smtClean="0"/>
              <a:t>Alliances had formed prior to 1914</a:t>
            </a:r>
          </a:p>
          <a:p>
            <a:pPr lvl="1"/>
            <a:r>
              <a:rPr lang="en-US" dirty="0" smtClean="0"/>
              <a:t>Triple Alliance: Germany, Austria-Hungary, Italy</a:t>
            </a:r>
          </a:p>
          <a:p>
            <a:pPr lvl="1"/>
            <a:r>
              <a:rPr lang="en-US" dirty="0" smtClean="0"/>
              <a:t>Triple Entente: France, Russia, </a:t>
            </a:r>
            <a:r>
              <a:rPr lang="en-US" dirty="0" smtClean="0"/>
              <a:t>England</a:t>
            </a:r>
          </a:p>
          <a:p>
            <a:r>
              <a:rPr lang="en-US" dirty="0" smtClean="0"/>
              <a:t>During War:</a:t>
            </a:r>
          </a:p>
          <a:p>
            <a:pPr lvl="1"/>
            <a:r>
              <a:rPr lang="en-US" dirty="0" smtClean="0"/>
              <a:t>Central Powers: Germany, AH, Ottoman Empire</a:t>
            </a:r>
          </a:p>
          <a:p>
            <a:pPr lvl="1"/>
            <a:r>
              <a:rPr lang="en-US" dirty="0" smtClean="0"/>
              <a:t>Entente (Allies): France, Russia, England</a:t>
            </a:r>
          </a:p>
          <a:p>
            <a:pPr lvl="2"/>
            <a:r>
              <a:rPr lang="en-US" dirty="0" smtClean="0"/>
              <a:t>Italy joined in 1915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9" y="1811391"/>
            <a:ext cx="6473284" cy="44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10" y="267419"/>
            <a:ext cx="10353761" cy="754102"/>
          </a:xfrm>
        </p:spPr>
        <p:txBody>
          <a:bodyPr/>
          <a:lstStyle/>
          <a:p>
            <a:r>
              <a:rPr lang="en-US" dirty="0" smtClean="0"/>
              <a:t>Travels end in tragedy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098" y="1155784"/>
            <a:ext cx="4485914" cy="5384475"/>
          </a:xfrm>
        </p:spPr>
        <p:txBody>
          <a:bodyPr>
            <a:normAutofit/>
          </a:bodyPr>
          <a:lstStyle/>
          <a:p>
            <a:r>
              <a:rPr lang="en-US" dirty="0" smtClean="0"/>
              <a:t>Archduke Franz Ferdinand and wife Sophie</a:t>
            </a:r>
          </a:p>
          <a:p>
            <a:pPr lvl="1"/>
            <a:r>
              <a:rPr lang="en-US" dirty="0" smtClean="0"/>
              <a:t>Trip to Sarajevo (capital of province of Bosnia)</a:t>
            </a:r>
          </a:p>
          <a:p>
            <a:pPr lvl="2"/>
            <a:r>
              <a:rPr lang="en-US" sz="1800" dirty="0" smtClean="0"/>
              <a:t>Serbia had become independent 1878</a:t>
            </a:r>
          </a:p>
          <a:p>
            <a:pPr lvl="3"/>
            <a:r>
              <a:rPr lang="en-US" sz="1800" dirty="0" smtClean="0"/>
              <a:t>seen as threat to A-H Empire (an example to other ethnic groups in Balkans)</a:t>
            </a:r>
          </a:p>
          <a:p>
            <a:pPr lvl="3"/>
            <a:r>
              <a:rPr lang="en-US" sz="1800" dirty="0" smtClean="0"/>
              <a:t>Wanted to gain territory (ethnic ties)</a:t>
            </a:r>
          </a:p>
          <a:p>
            <a:pPr lvl="2"/>
            <a:r>
              <a:rPr lang="en-US" sz="1800" dirty="0" err="1" smtClean="0"/>
              <a:t>Gavrilo</a:t>
            </a:r>
            <a:r>
              <a:rPr lang="en-US" sz="1800" dirty="0" smtClean="0"/>
              <a:t> </a:t>
            </a:r>
            <a:r>
              <a:rPr lang="en-US" sz="1800" dirty="0" err="1" smtClean="0"/>
              <a:t>Princip</a:t>
            </a:r>
            <a:r>
              <a:rPr lang="en-US" sz="1800" dirty="0" smtClean="0"/>
              <a:t> (1 of 6 total) – wanted to break off of A-H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60" r="2835" b="10310"/>
          <a:stretch/>
        </p:blipFill>
        <p:spPr>
          <a:xfrm>
            <a:off x="4736576" y="1287653"/>
            <a:ext cx="7262768" cy="512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4167163" cy="1326321"/>
          </a:xfrm>
        </p:spPr>
        <p:txBody>
          <a:bodyPr/>
          <a:lstStyle/>
          <a:p>
            <a:r>
              <a:rPr lang="en-US" dirty="0" smtClean="0"/>
              <a:t>1 shot =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Kaiser Wilhelm II of Germany</a:t>
            </a:r>
          </a:p>
          <a:p>
            <a:pPr lvl="1"/>
            <a:r>
              <a:rPr lang="en-US" dirty="0" smtClean="0"/>
              <a:t>Supports A-H</a:t>
            </a:r>
          </a:p>
          <a:p>
            <a:pPr lvl="1"/>
            <a:r>
              <a:rPr lang="en-US" dirty="0" smtClean="0"/>
              <a:t>Serbia doesn’t cooperate w/investigation </a:t>
            </a:r>
          </a:p>
          <a:p>
            <a:r>
              <a:rPr lang="en-US" dirty="0" smtClean="0"/>
              <a:t>6/28/1914: Austria-Hungary declares war on Serbia</a:t>
            </a:r>
          </a:p>
          <a:p>
            <a:r>
              <a:rPr lang="en-US" dirty="0" smtClean="0"/>
              <a:t>Chain reaction of alliances…</a:t>
            </a:r>
            <a:endParaRPr lang="en-US" dirty="0"/>
          </a:p>
        </p:txBody>
      </p:sp>
      <p:pic>
        <p:nvPicPr>
          <p:cNvPr id="2050" name="Picture 2" descr="http://i300.photobucket.com/albums/nn3/ThelmaTodd/Kaiser-Wilhelm_zps1567e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21" y="609600"/>
            <a:ext cx="4218797" cy="59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6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9777219"/>
              </p:ext>
            </p:extLst>
          </p:nvPr>
        </p:nvGraphicFramePr>
        <p:xfrm>
          <a:off x="311085" y="263952"/>
          <a:ext cx="5344997" cy="624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71523888"/>
              </p:ext>
            </p:extLst>
          </p:nvPr>
        </p:nvGraphicFramePr>
        <p:xfrm>
          <a:off x="6117996" y="292231"/>
          <a:ext cx="5863473" cy="617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165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08" y="169652"/>
            <a:ext cx="8816801" cy="1326321"/>
          </a:xfrm>
        </p:spPr>
        <p:txBody>
          <a:bodyPr/>
          <a:lstStyle/>
          <a:p>
            <a:r>
              <a:rPr lang="en-US" dirty="0" smtClean="0"/>
              <a:t>A different kind of (long)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08" y="1495973"/>
            <a:ext cx="6625692" cy="440843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Trenches (450m of from Belgium coast to Switzerland)</a:t>
            </a:r>
          </a:p>
          <a:p>
            <a:r>
              <a:rPr lang="en-US" dirty="0" smtClean="0"/>
              <a:t>Defensive vs. Offensive</a:t>
            </a:r>
          </a:p>
          <a:p>
            <a:pPr lvl="1"/>
            <a:r>
              <a:rPr lang="en-US" dirty="0" smtClean="0"/>
              <a:t>“no man’s land” and “over the top”</a:t>
            </a:r>
          </a:p>
          <a:p>
            <a:r>
              <a:rPr lang="en-US" dirty="0" smtClean="0"/>
              <a:t>Weapons</a:t>
            </a:r>
          </a:p>
          <a:p>
            <a:pPr lvl="1"/>
            <a:r>
              <a:rPr lang="en-US" dirty="0" smtClean="0"/>
              <a:t>Machine guns (600 rounds in a minute)</a:t>
            </a:r>
          </a:p>
          <a:p>
            <a:pPr lvl="1"/>
            <a:r>
              <a:rPr lang="en-US" dirty="0" smtClean="0"/>
              <a:t>Long range artillery (caused most casualties)</a:t>
            </a:r>
          </a:p>
          <a:p>
            <a:pPr lvl="1"/>
            <a:r>
              <a:rPr lang="en-US" dirty="0" smtClean="0"/>
              <a:t>Poison gas</a:t>
            </a:r>
          </a:p>
          <a:p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U-Boats</a:t>
            </a:r>
          </a:p>
          <a:p>
            <a:pPr lvl="1"/>
            <a:r>
              <a:rPr lang="en-US" dirty="0" smtClean="0"/>
              <a:t>Zeppelins</a:t>
            </a:r>
          </a:p>
          <a:p>
            <a:pPr lvl="1"/>
            <a:r>
              <a:rPr lang="en-US" dirty="0" smtClean="0"/>
              <a:t>Planes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940" r="12034" b="17771"/>
          <a:stretch/>
        </p:blipFill>
        <p:spPr>
          <a:xfrm>
            <a:off x="7056676" y="1134014"/>
            <a:ext cx="2641127" cy="2930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742" y="3952290"/>
            <a:ext cx="3657869" cy="2772729"/>
          </a:xfrm>
          <a:prstGeom prst="rect">
            <a:avLst/>
          </a:prstGeom>
        </p:spPr>
      </p:pic>
      <p:pic>
        <p:nvPicPr>
          <p:cNvPr id="4098" name="Picture 2" descr="http://en.citizendium.org/images/thumb/b/b9/Phosgene.jpg/300px-Phosge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665" y="2766572"/>
            <a:ext cx="28575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8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3" y="79740"/>
            <a:ext cx="6182401" cy="6283614"/>
          </a:xfrm>
          <a:prstGeom prst="rect">
            <a:avLst/>
          </a:prstGeom>
        </p:spPr>
      </p:pic>
      <p:pic>
        <p:nvPicPr>
          <p:cNvPr id="1026" name="Picture 2" descr="https://classconnection.s3.amazonaws.com/361/flashcards/1417361/jpg/western-front-battlefields-map13341028206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4389"/>
          <a:stretch/>
        </p:blipFill>
        <p:spPr bwMode="auto">
          <a:xfrm>
            <a:off x="5362936" y="1751162"/>
            <a:ext cx="6721533" cy="43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692711" cy="1326321"/>
          </a:xfrm>
        </p:spPr>
        <p:txBody>
          <a:bodyPr/>
          <a:lstStyle/>
          <a:p>
            <a:r>
              <a:rPr lang="en-US" dirty="0" smtClean="0"/>
              <a:t>Not it…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199" y="1716501"/>
            <a:ext cx="10586906" cy="4530979"/>
          </a:xfrm>
        </p:spPr>
        <p:txBody>
          <a:bodyPr>
            <a:normAutofit/>
          </a:bodyPr>
          <a:lstStyle/>
          <a:p>
            <a:r>
              <a:rPr lang="en-US" dirty="0" smtClean="0"/>
              <a:t>Not our problem or business</a:t>
            </a:r>
          </a:p>
          <a:p>
            <a:r>
              <a:rPr lang="en-US" dirty="0" smtClean="0"/>
              <a:t>Tradition of keeping out of Euro problems</a:t>
            </a:r>
          </a:p>
          <a:p>
            <a:r>
              <a:rPr lang="en-US" dirty="0" smtClean="0"/>
              <a:t>ID as a melting pot (fear of American against American)</a:t>
            </a:r>
          </a:p>
          <a:p>
            <a:pPr lvl="1"/>
            <a:r>
              <a:rPr lang="en-US" dirty="0" smtClean="0"/>
              <a:t>Loyalties split</a:t>
            </a:r>
          </a:p>
          <a:p>
            <a:pPr lvl="1"/>
            <a:r>
              <a:rPr lang="en-US" dirty="0" smtClean="0"/>
              <a:t>1/3</a:t>
            </a:r>
            <a:r>
              <a:rPr lang="en-US" baseline="30000" dirty="0" smtClean="0"/>
              <a:t>rd</a:t>
            </a:r>
            <a:r>
              <a:rPr lang="en-US" dirty="0" smtClean="0"/>
              <a:t> pop were immigrants</a:t>
            </a:r>
          </a:p>
          <a:p>
            <a:pPr lvl="2"/>
            <a:r>
              <a:rPr lang="en-US" dirty="0" smtClean="0"/>
              <a:t>Many German, Irish (hated British), Italian, Jewish (Russia persecuted) </a:t>
            </a:r>
          </a:p>
          <a:p>
            <a:pPr lvl="1"/>
            <a:r>
              <a:rPr lang="en-US" dirty="0" smtClean="0"/>
              <a:t>Native born population</a:t>
            </a:r>
          </a:p>
          <a:p>
            <a:pPr lvl="2"/>
            <a:r>
              <a:rPr lang="en-US" dirty="0" smtClean="0"/>
              <a:t>Ties to England (trade)</a:t>
            </a:r>
          </a:p>
          <a:p>
            <a:pPr lvl="2"/>
            <a:r>
              <a:rPr lang="en-US" dirty="0" smtClean="0"/>
              <a:t>Ties to France (helped with Rev. War)</a:t>
            </a:r>
          </a:p>
          <a:p>
            <a:r>
              <a:rPr lang="en-US" dirty="0" smtClean="0"/>
              <a:t>Benefiting by the increased demand for goods by both sides</a:t>
            </a:r>
            <a:endParaRPr lang="en-US" dirty="0"/>
          </a:p>
        </p:txBody>
      </p:sp>
      <p:pic>
        <p:nvPicPr>
          <p:cNvPr id="5122" name="Picture 2" descr="http://lovarchy.org/ah/FLIX/amhen/AdraftFL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133" y="609600"/>
            <a:ext cx="27336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538</TotalTime>
  <Words>1066</Words>
  <Application>Microsoft Office PowerPoint</Application>
  <PresentationFormat>Widescreen</PresentationFormat>
  <Paragraphs>200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Calibri</vt:lpstr>
      <vt:lpstr>Rockwell</vt:lpstr>
      <vt:lpstr>Damask</vt:lpstr>
      <vt:lpstr>WWI</vt:lpstr>
      <vt:lpstr>Tensions</vt:lpstr>
      <vt:lpstr>All relative…</vt:lpstr>
      <vt:lpstr>Travels end in tragedy</vt:lpstr>
      <vt:lpstr>1 shot = War</vt:lpstr>
      <vt:lpstr>PowerPoint Presentation</vt:lpstr>
      <vt:lpstr>A different kind of (long) war</vt:lpstr>
      <vt:lpstr>PowerPoint Presentation</vt:lpstr>
      <vt:lpstr>Not it…</vt:lpstr>
      <vt:lpstr>Country divided, yet again</vt:lpstr>
      <vt:lpstr>Straws in the camel’s back</vt:lpstr>
      <vt:lpstr>PowerPoint Presentation</vt:lpstr>
      <vt:lpstr>US Enters the war</vt:lpstr>
      <vt:lpstr>Russia bows out</vt:lpstr>
      <vt:lpstr>It’s over</vt:lpstr>
      <vt:lpstr>Wilson and peace</vt:lpstr>
      <vt:lpstr>Versailles Treaty</vt:lpstr>
      <vt:lpstr>PowerPoint Presentation</vt:lpstr>
      <vt:lpstr>American issues with the treaty</vt:lpstr>
      <vt:lpstr>What was going on at home?</vt:lpstr>
      <vt:lpstr>Eye Spy…</vt:lpstr>
      <vt:lpstr>Changing roles</vt:lpstr>
      <vt:lpstr>Post war: Europe</vt:lpstr>
      <vt:lpstr>Post war: 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WWI</dc:title>
  <dc:creator>Erin Ennis</dc:creator>
  <cp:lastModifiedBy>Ennis, Erin</cp:lastModifiedBy>
  <cp:revision>26</cp:revision>
  <cp:lastPrinted>2015-02-16T03:24:39Z</cp:lastPrinted>
  <dcterms:created xsi:type="dcterms:W3CDTF">2015-02-15T23:28:40Z</dcterms:created>
  <dcterms:modified xsi:type="dcterms:W3CDTF">2015-02-18T16:44:19Z</dcterms:modified>
</cp:coreProperties>
</file>